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03"/>
  </p:notesMasterIdLst>
  <p:sldIdLst>
    <p:sldId id="256" r:id="rId2"/>
    <p:sldId id="258" r:id="rId3"/>
    <p:sldId id="262" r:id="rId4"/>
    <p:sldId id="359" r:id="rId5"/>
    <p:sldId id="360" r:id="rId6"/>
    <p:sldId id="361" r:id="rId7"/>
    <p:sldId id="259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6" r:id="rId40"/>
    <p:sldId id="297" r:id="rId41"/>
    <p:sldId id="298" r:id="rId42"/>
    <p:sldId id="301" r:id="rId43"/>
    <p:sldId id="300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4" r:id="rId54"/>
    <p:sldId id="311" r:id="rId55"/>
    <p:sldId id="312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7" r:id="rId78"/>
    <p:sldId id="336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62" r:id="rId101"/>
    <p:sldId id="363" r:id="rId102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04"/>
    </p:embeddedFont>
    <p:embeddedFont>
      <p:font typeface="Calibri" panose="020F0502020204030204" pitchFamily="34" charset="0"/>
      <p:regular r:id="rId105"/>
      <p:bold r:id="rId106"/>
      <p:italic r:id="rId107"/>
      <p:boldItalic r:id="rId108"/>
    </p:embeddedFont>
    <p:embeddedFont>
      <p:font typeface="Cambria Math" panose="02040503050406030204" pitchFamily="18" charset="0"/>
      <p:regular r:id="rId109"/>
    </p:embeddedFont>
    <p:embeddedFont>
      <p:font typeface="Garamond" panose="02020404030301010803" pitchFamily="18" charset="0"/>
      <p:regular r:id="rId110"/>
      <p:bold r:id="rId111"/>
      <p:italic r:id="rId112"/>
      <p:boldItalic r:id="rId113"/>
    </p:embeddedFont>
    <p:embeddedFont>
      <p:font typeface="Tahoma" panose="020B0604030504040204" pitchFamily="34" charset="0"/>
      <p:regular r:id="rId114"/>
      <p:bold r:id="rId1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6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9.fntdata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0.fntdata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5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1.fntdata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6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7.fntdata"/><Relationship Id="rId115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3C6BCF-403F-4B63-9116-7F8DDA9ED2FE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7E128043-2A9E-44B1-812D-1A843502C0E0}">
      <dgm:prSet phldrT="[Text]" custT="1"/>
      <dgm:spPr/>
      <dgm:t>
        <a:bodyPr/>
        <a:lstStyle/>
        <a:p>
          <a:r>
            <a:rPr lang="en-IN" sz="1800" dirty="0"/>
            <a:t>Network</a:t>
          </a:r>
        </a:p>
        <a:p>
          <a:r>
            <a:rPr lang="en-IN" sz="1800" dirty="0"/>
            <a:t>Snapshot 1</a:t>
          </a:r>
        </a:p>
      </dgm:t>
    </dgm:pt>
    <dgm:pt modelId="{0243E4AB-9226-4CDA-8D6F-D96C34B3A9F5}" type="parTrans" cxnId="{6C9842C0-A20D-4C23-AADF-400CBE8E8710}">
      <dgm:prSet/>
      <dgm:spPr/>
      <dgm:t>
        <a:bodyPr/>
        <a:lstStyle/>
        <a:p>
          <a:endParaRPr lang="en-IN"/>
        </a:p>
      </dgm:t>
    </dgm:pt>
    <dgm:pt modelId="{42DF65A9-C5E1-4C6D-B12C-480632DE650A}" type="sibTrans" cxnId="{6C9842C0-A20D-4C23-AADF-400CBE8E8710}">
      <dgm:prSet/>
      <dgm:spPr/>
      <dgm:t>
        <a:bodyPr/>
        <a:lstStyle/>
        <a:p>
          <a:endParaRPr lang="en-IN"/>
        </a:p>
      </dgm:t>
    </dgm:pt>
    <dgm:pt modelId="{A24853C8-DE59-45BE-9B31-32AC9AEF3629}">
      <dgm:prSet phldrT="[Text]" custT="1"/>
      <dgm:spPr/>
      <dgm:t>
        <a:bodyPr/>
        <a:lstStyle/>
        <a:p>
          <a:r>
            <a:rPr lang="en-IN" sz="1800" dirty="0"/>
            <a:t>Network</a:t>
          </a:r>
        </a:p>
        <a:p>
          <a:r>
            <a:rPr lang="en-IN" sz="1800" dirty="0"/>
            <a:t>Snapshot 2</a:t>
          </a:r>
        </a:p>
      </dgm:t>
    </dgm:pt>
    <dgm:pt modelId="{BA8AFA91-6D46-46B4-A8DA-77047ACC2723}" type="parTrans" cxnId="{020233D7-1189-4CC9-B6EC-EC1210BBEF3C}">
      <dgm:prSet/>
      <dgm:spPr/>
      <dgm:t>
        <a:bodyPr/>
        <a:lstStyle/>
        <a:p>
          <a:endParaRPr lang="en-IN"/>
        </a:p>
      </dgm:t>
    </dgm:pt>
    <dgm:pt modelId="{6EF92DED-7DE9-456C-AD3D-C3ECE45FEC98}" type="sibTrans" cxnId="{020233D7-1189-4CC9-B6EC-EC1210BBEF3C}">
      <dgm:prSet/>
      <dgm:spPr/>
      <dgm:t>
        <a:bodyPr/>
        <a:lstStyle/>
        <a:p>
          <a:endParaRPr lang="en-IN"/>
        </a:p>
      </dgm:t>
    </dgm:pt>
    <dgm:pt modelId="{8143BAD6-747D-41AB-A501-873869F4B4EB}">
      <dgm:prSet phldrT="[Text]" custT="1"/>
      <dgm:spPr/>
      <dgm:t>
        <a:bodyPr/>
        <a:lstStyle/>
        <a:p>
          <a:r>
            <a:rPr lang="en-IN" sz="1800" dirty="0"/>
            <a:t>Network</a:t>
          </a:r>
        </a:p>
        <a:p>
          <a:r>
            <a:rPr lang="en-IN" sz="1800" dirty="0"/>
            <a:t>Snapshot 3</a:t>
          </a:r>
        </a:p>
      </dgm:t>
    </dgm:pt>
    <dgm:pt modelId="{D0667AAE-3AA1-44F8-A550-35FEB07B257B}" type="parTrans" cxnId="{DC2EE82D-815F-4F8A-89F0-0DBCA1C403BF}">
      <dgm:prSet/>
      <dgm:spPr/>
      <dgm:t>
        <a:bodyPr/>
        <a:lstStyle/>
        <a:p>
          <a:endParaRPr lang="en-IN"/>
        </a:p>
      </dgm:t>
    </dgm:pt>
    <dgm:pt modelId="{25246D1B-30D9-47C2-9482-F711565C6C83}" type="sibTrans" cxnId="{DC2EE82D-815F-4F8A-89F0-0DBCA1C403BF}">
      <dgm:prSet/>
      <dgm:spPr/>
      <dgm:t>
        <a:bodyPr/>
        <a:lstStyle/>
        <a:p>
          <a:endParaRPr lang="en-IN"/>
        </a:p>
      </dgm:t>
    </dgm:pt>
    <dgm:pt modelId="{58017A30-A2B0-4D38-A099-440C15291C44}" type="pres">
      <dgm:prSet presAssocID="{E43C6BCF-403F-4B63-9116-7F8DDA9ED2FE}" presName="Name0" presStyleCnt="0">
        <dgm:presLayoutVars>
          <dgm:dir/>
          <dgm:animLvl val="lvl"/>
          <dgm:resizeHandles val="exact"/>
        </dgm:presLayoutVars>
      </dgm:prSet>
      <dgm:spPr/>
    </dgm:pt>
    <dgm:pt modelId="{88373109-4274-4287-8B62-0DB35F2EA85B}" type="pres">
      <dgm:prSet presAssocID="{7E128043-2A9E-44B1-812D-1A843502C0E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2D1F701-47E6-4640-9843-B77BD0E11A47}" type="pres">
      <dgm:prSet presAssocID="{42DF65A9-C5E1-4C6D-B12C-480632DE650A}" presName="parTxOnlySpace" presStyleCnt="0"/>
      <dgm:spPr/>
    </dgm:pt>
    <dgm:pt modelId="{D0CD990D-715F-484F-A8AB-F9CB5B322DAF}" type="pres">
      <dgm:prSet presAssocID="{A24853C8-DE59-45BE-9B31-32AC9AEF362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28B9F10-2D81-41E1-8170-11D01F0A18FC}" type="pres">
      <dgm:prSet presAssocID="{6EF92DED-7DE9-456C-AD3D-C3ECE45FEC98}" presName="parTxOnlySpace" presStyleCnt="0"/>
      <dgm:spPr/>
    </dgm:pt>
    <dgm:pt modelId="{C0EA7530-3130-41BA-8A22-FC948A6503C3}" type="pres">
      <dgm:prSet presAssocID="{8143BAD6-747D-41AB-A501-873869F4B4E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9D17F05-5CE0-4DAA-82B7-DAF54EF5F7A5}" type="presOf" srcId="{7E128043-2A9E-44B1-812D-1A843502C0E0}" destId="{88373109-4274-4287-8B62-0DB35F2EA85B}" srcOrd="0" destOrd="0" presId="urn:microsoft.com/office/officeart/2005/8/layout/chevron1"/>
    <dgm:cxn modelId="{B503DE0D-4E6D-466C-BF21-4C15AA533EDF}" type="presOf" srcId="{A24853C8-DE59-45BE-9B31-32AC9AEF3629}" destId="{D0CD990D-715F-484F-A8AB-F9CB5B322DAF}" srcOrd="0" destOrd="0" presId="urn:microsoft.com/office/officeart/2005/8/layout/chevron1"/>
    <dgm:cxn modelId="{DC2EE82D-815F-4F8A-89F0-0DBCA1C403BF}" srcId="{E43C6BCF-403F-4B63-9116-7F8DDA9ED2FE}" destId="{8143BAD6-747D-41AB-A501-873869F4B4EB}" srcOrd="2" destOrd="0" parTransId="{D0667AAE-3AA1-44F8-A550-35FEB07B257B}" sibTransId="{25246D1B-30D9-47C2-9482-F711565C6C83}"/>
    <dgm:cxn modelId="{41C873A9-A095-4220-904A-578968A96E27}" type="presOf" srcId="{8143BAD6-747D-41AB-A501-873869F4B4EB}" destId="{C0EA7530-3130-41BA-8A22-FC948A6503C3}" srcOrd="0" destOrd="0" presId="urn:microsoft.com/office/officeart/2005/8/layout/chevron1"/>
    <dgm:cxn modelId="{D6FC49B1-A7E8-4A99-99D6-C61B4A5A4D6F}" type="presOf" srcId="{E43C6BCF-403F-4B63-9116-7F8DDA9ED2FE}" destId="{58017A30-A2B0-4D38-A099-440C15291C44}" srcOrd="0" destOrd="0" presId="urn:microsoft.com/office/officeart/2005/8/layout/chevron1"/>
    <dgm:cxn modelId="{6C9842C0-A20D-4C23-AADF-400CBE8E8710}" srcId="{E43C6BCF-403F-4B63-9116-7F8DDA9ED2FE}" destId="{7E128043-2A9E-44B1-812D-1A843502C0E0}" srcOrd="0" destOrd="0" parTransId="{0243E4AB-9226-4CDA-8D6F-D96C34B3A9F5}" sibTransId="{42DF65A9-C5E1-4C6D-B12C-480632DE650A}"/>
    <dgm:cxn modelId="{020233D7-1189-4CC9-B6EC-EC1210BBEF3C}" srcId="{E43C6BCF-403F-4B63-9116-7F8DDA9ED2FE}" destId="{A24853C8-DE59-45BE-9B31-32AC9AEF3629}" srcOrd="1" destOrd="0" parTransId="{BA8AFA91-6D46-46B4-A8DA-77047ACC2723}" sibTransId="{6EF92DED-7DE9-456C-AD3D-C3ECE45FEC98}"/>
    <dgm:cxn modelId="{9F15F2AF-EBFF-4A99-A85E-B926EFF4E3F0}" type="presParOf" srcId="{58017A30-A2B0-4D38-A099-440C15291C44}" destId="{88373109-4274-4287-8B62-0DB35F2EA85B}" srcOrd="0" destOrd="0" presId="urn:microsoft.com/office/officeart/2005/8/layout/chevron1"/>
    <dgm:cxn modelId="{DFDA945B-E850-4FFA-895B-BD73E069F73F}" type="presParOf" srcId="{58017A30-A2B0-4D38-A099-440C15291C44}" destId="{22D1F701-47E6-4640-9843-B77BD0E11A47}" srcOrd="1" destOrd="0" presId="urn:microsoft.com/office/officeart/2005/8/layout/chevron1"/>
    <dgm:cxn modelId="{0D32A8FB-1963-4C1B-ADC2-31FE87350999}" type="presParOf" srcId="{58017A30-A2B0-4D38-A099-440C15291C44}" destId="{D0CD990D-715F-484F-A8AB-F9CB5B322DAF}" srcOrd="2" destOrd="0" presId="urn:microsoft.com/office/officeart/2005/8/layout/chevron1"/>
    <dgm:cxn modelId="{D96F7DED-7D84-4A9F-83A2-25EEC054C5EB}" type="presParOf" srcId="{58017A30-A2B0-4D38-A099-440C15291C44}" destId="{828B9F10-2D81-41E1-8170-11D01F0A18FC}" srcOrd="3" destOrd="0" presId="urn:microsoft.com/office/officeart/2005/8/layout/chevron1"/>
    <dgm:cxn modelId="{66BC4AA2-DA2A-4BAD-AFDE-DC40BCD3A37E}" type="presParOf" srcId="{58017A30-A2B0-4D38-A099-440C15291C44}" destId="{C0EA7530-3130-41BA-8A22-FC948A6503C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373109-4274-4287-8B62-0DB35F2EA85B}">
      <dsp:nvSpPr>
        <dsp:cNvPr id="0" name=""/>
        <dsp:cNvSpPr/>
      </dsp:nvSpPr>
      <dsp:spPr>
        <a:xfrm>
          <a:off x="2049" y="208158"/>
          <a:ext cx="2497066" cy="9988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Network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Snapshot 1</a:t>
          </a:r>
        </a:p>
      </dsp:txBody>
      <dsp:txXfrm>
        <a:off x="501462" y="208158"/>
        <a:ext cx="1498240" cy="998826"/>
      </dsp:txXfrm>
    </dsp:sp>
    <dsp:sp modelId="{D0CD990D-715F-484F-A8AB-F9CB5B322DAF}">
      <dsp:nvSpPr>
        <dsp:cNvPr id="0" name=""/>
        <dsp:cNvSpPr/>
      </dsp:nvSpPr>
      <dsp:spPr>
        <a:xfrm>
          <a:off x="2249409" y="208158"/>
          <a:ext cx="2497066" cy="9988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Network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Snapshot 2</a:t>
          </a:r>
        </a:p>
      </dsp:txBody>
      <dsp:txXfrm>
        <a:off x="2748822" y="208158"/>
        <a:ext cx="1498240" cy="998826"/>
      </dsp:txXfrm>
    </dsp:sp>
    <dsp:sp modelId="{C0EA7530-3130-41BA-8A22-FC948A6503C3}">
      <dsp:nvSpPr>
        <dsp:cNvPr id="0" name=""/>
        <dsp:cNvSpPr/>
      </dsp:nvSpPr>
      <dsp:spPr>
        <a:xfrm>
          <a:off x="4496769" y="208158"/>
          <a:ext cx="2497066" cy="9988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Network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Snapshot 3</a:t>
          </a:r>
        </a:p>
      </dsp:txBody>
      <dsp:txXfrm>
        <a:off x="4996182" y="208158"/>
        <a:ext cx="1498240" cy="9988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9600cf7f2_2_68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g49600cf7f2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609302" y="914792"/>
            <a:ext cx="7925408" cy="68546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5" tIns="40750" rIns="81525" bIns="407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" name="Google Shape;57;p14"/>
          <p:cNvCxnSpPr/>
          <p:nvPr/>
        </p:nvCxnSpPr>
        <p:spPr>
          <a:xfrm>
            <a:off x="1981726" y="2971184"/>
            <a:ext cx="651116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913953" y="1142860"/>
            <a:ext cx="7623744" cy="1314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45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981726" y="2971184"/>
            <a:ext cx="6552984" cy="1315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sz="23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Noto Sans Symbols"/>
              <a:buChar char="❑"/>
              <a:defRPr sz="2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456977" y="4682324"/>
            <a:ext cx="2134051" cy="342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1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3124167" y="4682324"/>
            <a:ext cx="2895679" cy="342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1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6552984" y="4682324"/>
            <a:ext cx="2134051" cy="342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40750" rIns="81525" bIns="4075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Garamond"/>
              <a:buNone/>
              <a:defRPr sz="11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Garamond"/>
              <a:buNone/>
              <a:defRPr sz="11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Garamond"/>
              <a:buNone/>
              <a:defRPr sz="11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Garamond"/>
              <a:buNone/>
              <a:defRPr sz="11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Garamond"/>
              <a:buNone/>
              <a:defRPr sz="11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Garamond"/>
              <a:buNone/>
              <a:defRPr sz="11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Garamond"/>
              <a:buNone/>
              <a:defRPr sz="11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Garamond"/>
              <a:buNone/>
              <a:defRPr sz="11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Garamond"/>
              <a:buNone/>
              <a:defRPr sz="11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2 Content" type="txAndTwoObj">
  <p:cSld name="TEXT_AND_TWO_OBJEC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/>
          </p:nvPr>
        </p:nvSpPr>
        <p:spPr>
          <a:xfrm>
            <a:off x="456977" y="207908"/>
            <a:ext cx="8230059" cy="488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body" idx="1"/>
          </p:nvPr>
        </p:nvSpPr>
        <p:spPr>
          <a:xfrm>
            <a:off x="456977" y="938733"/>
            <a:ext cx="4042601" cy="3810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■"/>
              <a:defRPr sz="2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Noto Sans Symbols"/>
              <a:buChar char="❑"/>
              <a:defRPr sz="2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2"/>
          </p:nvPr>
        </p:nvSpPr>
        <p:spPr>
          <a:xfrm>
            <a:off x="4642942" y="938733"/>
            <a:ext cx="4044093" cy="184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■"/>
              <a:defRPr sz="2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Noto Sans Symbols"/>
              <a:buChar char="❑"/>
              <a:defRPr sz="2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3"/>
          </p:nvPr>
        </p:nvSpPr>
        <p:spPr>
          <a:xfrm>
            <a:off x="4642942" y="2904402"/>
            <a:ext cx="4044093" cy="184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■"/>
              <a:defRPr sz="2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Noto Sans Symbols"/>
              <a:buChar char="❑"/>
              <a:defRPr sz="2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>
            <a:spLocks noGrp="1"/>
          </p:cNvSpPr>
          <p:nvPr>
            <p:ph type="title"/>
          </p:nvPr>
        </p:nvSpPr>
        <p:spPr>
          <a:xfrm>
            <a:off x="456977" y="207908"/>
            <a:ext cx="8230059" cy="488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08" name="Google Shape;108;p27"/>
          <p:cNvSpPr txBox="1">
            <a:spLocks noGrp="1"/>
          </p:cNvSpPr>
          <p:nvPr>
            <p:ph type="body" idx="1"/>
          </p:nvPr>
        </p:nvSpPr>
        <p:spPr>
          <a:xfrm>
            <a:off x="456977" y="938733"/>
            <a:ext cx="4042601" cy="3810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■"/>
              <a:defRPr sz="2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Noto Sans Symbols"/>
              <a:buChar char="❑"/>
              <a:defRPr sz="2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09" name="Google Shape;109;p27"/>
          <p:cNvSpPr txBox="1">
            <a:spLocks noGrp="1"/>
          </p:cNvSpPr>
          <p:nvPr>
            <p:ph type="body" idx="2"/>
          </p:nvPr>
        </p:nvSpPr>
        <p:spPr>
          <a:xfrm>
            <a:off x="4642942" y="938733"/>
            <a:ext cx="4044093" cy="3810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■"/>
              <a:defRPr sz="2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Noto Sans Symbols"/>
              <a:buChar char="❑"/>
              <a:defRPr sz="2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over Text" type="objOverTx">
  <p:cSld name="OBJECT_OVER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>
            <a:spLocks noGrp="1"/>
          </p:cNvSpPr>
          <p:nvPr>
            <p:ph type="title"/>
          </p:nvPr>
        </p:nvSpPr>
        <p:spPr>
          <a:xfrm>
            <a:off x="456977" y="207908"/>
            <a:ext cx="8230059" cy="488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body" idx="1"/>
          </p:nvPr>
        </p:nvSpPr>
        <p:spPr>
          <a:xfrm>
            <a:off x="456977" y="938733"/>
            <a:ext cx="8230059" cy="184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■"/>
              <a:defRPr sz="2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Noto Sans Symbols"/>
              <a:buChar char="❑"/>
              <a:defRPr sz="2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body" idx="2"/>
          </p:nvPr>
        </p:nvSpPr>
        <p:spPr>
          <a:xfrm>
            <a:off x="456977" y="2904402"/>
            <a:ext cx="8230059" cy="184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■"/>
              <a:defRPr sz="2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Noto Sans Symbols"/>
              <a:buChar char="❑"/>
              <a:defRPr sz="2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lip Art and Text" type="clipArtAndTx">
  <p:cSld name="CLIPART_AND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>
            <a:spLocks noGrp="1"/>
          </p:cNvSpPr>
          <p:nvPr>
            <p:ph type="title"/>
          </p:nvPr>
        </p:nvSpPr>
        <p:spPr>
          <a:xfrm>
            <a:off x="456977" y="207908"/>
            <a:ext cx="8230059" cy="488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16" name="Google Shape;116;p29"/>
          <p:cNvSpPr>
            <a:spLocks noGrp="1"/>
          </p:cNvSpPr>
          <p:nvPr>
            <p:ph type="clipArt" idx="2"/>
          </p:nvPr>
        </p:nvSpPr>
        <p:spPr>
          <a:xfrm>
            <a:off x="456977" y="938733"/>
            <a:ext cx="4042601" cy="3810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■"/>
              <a:defRPr sz="2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Noto Sans Symbols"/>
              <a:buChar char="❑"/>
              <a:defRPr sz="2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1"/>
          </p:nvPr>
        </p:nvSpPr>
        <p:spPr>
          <a:xfrm>
            <a:off x="4642942" y="938733"/>
            <a:ext cx="4044093" cy="3810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■"/>
              <a:defRPr sz="2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Noto Sans Symbols"/>
              <a:buChar char="❑"/>
              <a:defRPr sz="2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722800" y="3305096"/>
            <a:ext cx="7771588" cy="1021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6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722800" y="2179876"/>
            <a:ext cx="7771588" cy="11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456977" y="205388"/>
            <a:ext cx="8230059" cy="85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456977" y="1151680"/>
            <a:ext cx="4041107" cy="4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21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sz="1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2"/>
          </p:nvPr>
        </p:nvSpPr>
        <p:spPr>
          <a:xfrm>
            <a:off x="456977" y="1631758"/>
            <a:ext cx="4041107" cy="2962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L="457200" marR="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2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921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921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Char char="❑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3"/>
          </p:nvPr>
        </p:nvSpPr>
        <p:spPr>
          <a:xfrm>
            <a:off x="4644435" y="1151680"/>
            <a:ext cx="4042601" cy="4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21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sz="1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body" idx="4"/>
          </p:nvPr>
        </p:nvSpPr>
        <p:spPr>
          <a:xfrm>
            <a:off x="4644435" y="1631758"/>
            <a:ext cx="4042601" cy="2962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L="457200" marR="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2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921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921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Char char="❑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456977" y="207908"/>
            <a:ext cx="8230059" cy="488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456977" y="205388"/>
            <a:ext cx="3009176" cy="87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18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3575170" y="205388"/>
            <a:ext cx="5111866" cy="438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Char char="■"/>
              <a:defRPr sz="29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❑"/>
              <a:defRPr sz="2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2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2"/>
          </p:nvPr>
        </p:nvSpPr>
        <p:spPr>
          <a:xfrm>
            <a:off x="456977" y="1076078"/>
            <a:ext cx="3009176" cy="3518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Noto Sans Symbols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1792065" y="3599946"/>
            <a:ext cx="5486706" cy="4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18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88" name="Google Shape;88;p22"/>
          <p:cNvSpPr>
            <a:spLocks noGrp="1"/>
          </p:cNvSpPr>
          <p:nvPr>
            <p:ph type="pic" idx="2"/>
          </p:nvPr>
        </p:nvSpPr>
        <p:spPr>
          <a:xfrm>
            <a:off x="1792065" y="459916"/>
            <a:ext cx="5486706" cy="3085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None/>
              <a:defRPr sz="29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None/>
              <a:defRPr sz="2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2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1792065" y="4025841"/>
            <a:ext cx="5486706" cy="603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Noto Sans Symbols"/>
              <a:buNone/>
              <a:defRPr sz="1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>
            <a:spLocks noGrp="1"/>
          </p:cNvSpPr>
          <p:nvPr>
            <p:ph type="title"/>
          </p:nvPr>
        </p:nvSpPr>
        <p:spPr>
          <a:xfrm>
            <a:off x="456977" y="207908"/>
            <a:ext cx="8230059" cy="488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 rot="5400000">
            <a:off x="2666820" y="-1271109"/>
            <a:ext cx="3810373" cy="8230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■"/>
              <a:defRPr sz="2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Noto Sans Symbols"/>
              <a:buChar char="❑"/>
              <a:defRPr sz="2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title"/>
          </p:nvPr>
        </p:nvSpPr>
        <p:spPr>
          <a:xfrm rot="5400000">
            <a:off x="5388239" y="1450310"/>
            <a:ext cx="4541199" cy="205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body" idx="1"/>
          </p:nvPr>
        </p:nvSpPr>
        <p:spPr>
          <a:xfrm rot="5400000">
            <a:off x="1201526" y="-536643"/>
            <a:ext cx="4541199" cy="6030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■"/>
              <a:defRPr sz="2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Noto Sans Symbols"/>
              <a:buChar char="❑"/>
              <a:defRPr sz="2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ntent over Text" type="twoObjOverTx">
  <p:cSld name="TWO_OBJECTS_OVER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456977" y="207908"/>
            <a:ext cx="8230059" cy="488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body" idx="1"/>
          </p:nvPr>
        </p:nvSpPr>
        <p:spPr>
          <a:xfrm>
            <a:off x="456977" y="938733"/>
            <a:ext cx="4042601" cy="184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■"/>
              <a:defRPr sz="2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Noto Sans Symbols"/>
              <a:buChar char="❑"/>
              <a:defRPr sz="2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body" idx="2"/>
          </p:nvPr>
        </p:nvSpPr>
        <p:spPr>
          <a:xfrm>
            <a:off x="4642942" y="938733"/>
            <a:ext cx="4044093" cy="184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■"/>
              <a:defRPr sz="2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Noto Sans Symbols"/>
              <a:buChar char="❑"/>
              <a:defRPr sz="2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body" idx="3"/>
          </p:nvPr>
        </p:nvSpPr>
        <p:spPr>
          <a:xfrm>
            <a:off x="456977" y="2904402"/>
            <a:ext cx="8230059" cy="184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■"/>
              <a:defRPr sz="2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Noto Sans Symbols"/>
              <a:buChar char="❑"/>
              <a:defRPr sz="2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6977" y="207908"/>
            <a:ext cx="8230059" cy="488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ramond"/>
              <a:buNone/>
              <a:defRPr sz="3700" b="1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6977" y="938733"/>
            <a:ext cx="8230059" cy="3810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81525" rIns="81525" bIns="815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■"/>
              <a:defRPr sz="2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Noto Sans Symbols"/>
              <a:buChar char="❑"/>
              <a:defRPr sz="2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380814" y="171366"/>
            <a:ext cx="8230058" cy="45739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5" tIns="40750" rIns="81525" bIns="407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" name="Google Shape;54;p13"/>
          <p:cNvCxnSpPr/>
          <p:nvPr/>
        </p:nvCxnSpPr>
        <p:spPr>
          <a:xfrm>
            <a:off x="456977" y="4870071"/>
            <a:ext cx="823005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9.gif"/><Relationship Id="rId4" Type="http://schemas.openxmlformats.org/officeDocument/2006/relationships/image" Target="../media/image98.JP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0"/>
          <p:cNvSpPr txBox="1">
            <a:spLocks noGrp="1"/>
          </p:cNvSpPr>
          <p:nvPr>
            <p:ph type="ctrTitle"/>
          </p:nvPr>
        </p:nvSpPr>
        <p:spPr>
          <a:xfrm>
            <a:off x="685801" y="1416372"/>
            <a:ext cx="7772483" cy="1102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000"/>
            </a:pPr>
            <a:r>
              <a:rPr lang="en-US" sz="2400" dirty="0">
                <a:latin typeface="Arial Black" panose="020B0A04020102020204" pitchFamily="34" charset="0"/>
              </a:rPr>
              <a:t>Investigating core periphery structure for </a:t>
            </a:r>
            <a:br>
              <a:rPr lang="en-US" sz="2400" dirty="0">
                <a:latin typeface="Arial Black" panose="020B0A04020102020204" pitchFamily="34" charset="0"/>
              </a:rPr>
            </a:br>
            <a:r>
              <a:rPr lang="en-US" sz="2400" dirty="0">
                <a:latin typeface="Arial Black" panose="020B0A04020102020204" pitchFamily="34" charset="0"/>
              </a:rPr>
              <a:t>centrality resilience, prediction and representation learning</a:t>
            </a:r>
            <a:endParaRPr sz="2400" dirty="0">
              <a:latin typeface="Arial Black" panose="020B0A04020102020204" pitchFamily="34" charset="0"/>
            </a:endParaRPr>
          </a:p>
        </p:txBody>
      </p:sp>
      <p:sp>
        <p:nvSpPr>
          <p:cNvPr id="123" name="Google Shape;123;p30"/>
          <p:cNvSpPr txBox="1">
            <a:spLocks noGrp="1"/>
          </p:cNvSpPr>
          <p:nvPr>
            <p:ph type="subTitle" idx="1"/>
          </p:nvPr>
        </p:nvSpPr>
        <p:spPr>
          <a:xfrm>
            <a:off x="484095" y="2854168"/>
            <a:ext cx="8383280" cy="228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25" tIns="40750" rIns="81525" bIns="4075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700"/>
              <a:buFont typeface="Arial"/>
              <a:buNone/>
            </a:pPr>
            <a:endParaRPr lang="en-IN" sz="2900" b="1" dirty="0">
              <a:solidFill>
                <a:srgbClr val="FF0000"/>
              </a:solidFill>
              <a:latin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700"/>
              <a:buFont typeface="Arial"/>
              <a:buNone/>
            </a:pPr>
            <a:r>
              <a:rPr lang="en-IN" sz="2900" b="1" i="0" u="none" strike="noStrike" cap="none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                                                </a:t>
            </a:r>
            <a:r>
              <a:rPr lang="en-IN" sz="2000" b="1" i="0" u="none" strike="noStrike" cap="none" dirty="0">
                <a:solidFill>
                  <a:srgbClr val="980000"/>
                </a:solidFill>
                <a:latin typeface="Calibri"/>
                <a:cs typeface="Calibri"/>
                <a:sym typeface="Calibri"/>
              </a:rPr>
              <a:t>Soumya Sarkar (15CS91P01)</a:t>
            </a:r>
          </a:p>
          <a:p>
            <a:pPr marL="0" marR="0" lvl="0" indent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700"/>
              <a:buFont typeface="Arial"/>
              <a:buNone/>
            </a:pPr>
            <a:r>
              <a:rPr lang="en-IN" sz="2000" b="1" dirty="0">
                <a:solidFill>
                  <a:srgbClr val="980000"/>
                </a:solidFill>
                <a:latin typeface="Calibri"/>
                <a:ea typeface="Tahoma"/>
                <a:cs typeface="Calibri"/>
                <a:sym typeface="Calibri"/>
              </a:rPr>
              <a:t>                                                                     Advisor: Prof </a:t>
            </a:r>
            <a:r>
              <a:rPr lang="en-IN" sz="2000" b="1" dirty="0" err="1">
                <a:solidFill>
                  <a:srgbClr val="980000"/>
                </a:solidFill>
                <a:latin typeface="Calibri"/>
                <a:ea typeface="Tahoma"/>
                <a:cs typeface="Calibri"/>
                <a:sym typeface="Calibri"/>
              </a:rPr>
              <a:t>Animesh</a:t>
            </a:r>
            <a:r>
              <a:rPr lang="en-IN" sz="2000" b="1" dirty="0">
                <a:solidFill>
                  <a:srgbClr val="980000"/>
                </a:solidFill>
                <a:latin typeface="Calibri"/>
                <a:ea typeface="Tahoma"/>
                <a:cs typeface="Calibri"/>
                <a:sym typeface="Calibri"/>
              </a:rPr>
              <a:t> Mukherjee</a:t>
            </a:r>
            <a:endParaRPr sz="2000" b="1" i="0" u="none" strike="noStrike" cap="none" dirty="0">
              <a:solidFill>
                <a:srgbClr val="98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FE9A2-9A61-4C84-B6F0-0B4641F36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94" y="965797"/>
            <a:ext cx="8275203" cy="2960743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Studying Rich Centrality clubs in Networks</a:t>
            </a:r>
            <a:endParaRPr lang="en-IN" sz="4800" dirty="0">
              <a:solidFill>
                <a:schemeClr val="bg1"/>
              </a:solidFill>
            </a:endParaRPr>
          </a:p>
          <a:p>
            <a:pPr algn="ctr"/>
            <a:endParaRPr lang="en-IN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1B4A85-8406-4197-9D62-46A95F20934F}"/>
              </a:ext>
            </a:extLst>
          </p:cNvPr>
          <p:cNvSpPr txBox="1"/>
          <p:nvPr/>
        </p:nvSpPr>
        <p:spPr>
          <a:xfrm>
            <a:off x="4572000" y="3558093"/>
            <a:ext cx="3096666" cy="461665"/>
          </a:xfrm>
          <a:prstGeom prst="rect">
            <a:avLst/>
          </a:prstGeom>
          <a:noFill/>
          <a:ln w="50800" cmpd="sng">
            <a:solidFill>
              <a:schemeClr val="accent3">
                <a:lumMod val="95000"/>
              </a:schemeClr>
            </a:solidFill>
            <a:beve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b="1" i="1" dirty="0">
                <a:solidFill>
                  <a:schemeClr val="bg1"/>
                </a:solidFill>
              </a:rPr>
              <a:t>CIKM 2018</a:t>
            </a:r>
          </a:p>
        </p:txBody>
      </p:sp>
    </p:spTree>
    <p:extLst>
      <p:ext uri="{BB962C8B-B14F-4D97-AF65-F5344CB8AC3E}">
        <p14:creationId xmlns:p14="http://schemas.microsoft.com/office/powerpoint/2010/main" val="30434756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62A3-9BD2-47F9-B98A-6B229B707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Publications outside Thesis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5CA04-4AE3-4875-A5E3-E2F131CDC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977" y="938733"/>
            <a:ext cx="8079804" cy="3810373"/>
          </a:xfrm>
        </p:spPr>
        <p:txBody>
          <a:bodyPr/>
          <a:lstStyle/>
          <a:p>
            <a:r>
              <a:rPr lang="en-US" sz="1200" dirty="0" err="1"/>
              <a:t>Binny</a:t>
            </a:r>
            <a:r>
              <a:rPr lang="en-US" sz="1200" dirty="0"/>
              <a:t> Mathew, Anurag </a:t>
            </a:r>
            <a:r>
              <a:rPr lang="en-US" sz="1200" dirty="0" err="1"/>
              <a:t>Illendula</a:t>
            </a:r>
            <a:r>
              <a:rPr lang="en-US" sz="1200" dirty="0"/>
              <a:t>, </a:t>
            </a:r>
            <a:r>
              <a:rPr lang="en-US" sz="1200" dirty="0" err="1"/>
              <a:t>Punyajoy</a:t>
            </a:r>
            <a:r>
              <a:rPr lang="en-US" sz="1200" dirty="0"/>
              <a:t> </a:t>
            </a:r>
            <a:r>
              <a:rPr lang="en-US" sz="1200" dirty="0" err="1"/>
              <a:t>Saha</a:t>
            </a:r>
            <a:r>
              <a:rPr lang="en-US" sz="1200" dirty="0"/>
              <a:t>, </a:t>
            </a:r>
            <a:r>
              <a:rPr lang="en-US" sz="1200" b="1" i="1" dirty="0"/>
              <a:t>Soumya Sarkar</a:t>
            </a:r>
            <a:r>
              <a:rPr lang="en-US" sz="1200" dirty="0"/>
              <a:t>, Pawan Goyal, </a:t>
            </a:r>
            <a:r>
              <a:rPr lang="en-US" sz="1200" dirty="0" err="1"/>
              <a:t>Animesh</a:t>
            </a:r>
            <a:r>
              <a:rPr lang="en-US" sz="1200" dirty="0"/>
              <a:t> Mukherjee Hate begets Hate: A Temporal Study of Hate Speech. Proceedings of the ACM on Human-Computer Interaction (CSCW 2020)</a:t>
            </a:r>
          </a:p>
          <a:p>
            <a:endParaRPr lang="en-US" sz="1200" dirty="0"/>
          </a:p>
          <a:p>
            <a:r>
              <a:rPr lang="en-US" sz="1200" b="1" i="1" dirty="0"/>
              <a:t>Soumya Sarkar</a:t>
            </a:r>
            <a:r>
              <a:rPr lang="en-US" sz="1200" dirty="0"/>
              <a:t>, </a:t>
            </a:r>
            <a:r>
              <a:rPr lang="en-US" sz="1200" dirty="0" err="1"/>
              <a:t>Suhansanu</a:t>
            </a:r>
            <a:r>
              <a:rPr lang="en-US" sz="1200" dirty="0"/>
              <a:t> Kumar, Sanjukta </a:t>
            </a:r>
            <a:r>
              <a:rPr lang="en-US" sz="1200" dirty="0" err="1"/>
              <a:t>Bhowmick</a:t>
            </a:r>
            <a:r>
              <a:rPr lang="en-US" sz="1200" dirty="0"/>
              <a:t>, and </a:t>
            </a:r>
            <a:r>
              <a:rPr lang="en-US" sz="1200" dirty="0" err="1"/>
              <a:t>Animesh</a:t>
            </a:r>
            <a:r>
              <a:rPr lang="en-US" sz="1200" dirty="0"/>
              <a:t> Mukherjee. Centrality and Community Scoring Functions in Incomplete Networks: Their Sensitivity, and Reliability. In Machine Learning Techniques for Online Social Networks, pp. 135-154. Springer, Cham, 2018</a:t>
            </a:r>
          </a:p>
          <a:p>
            <a:endParaRPr lang="en-US" sz="1200" dirty="0"/>
          </a:p>
          <a:p>
            <a:r>
              <a:rPr lang="en-US" sz="1200" b="1" i="1" dirty="0"/>
              <a:t>S. Sarkar</a:t>
            </a:r>
            <a:r>
              <a:rPr lang="en-US" sz="1200" dirty="0"/>
              <a:t>, B. P. Reddy, S. </a:t>
            </a:r>
            <a:r>
              <a:rPr lang="en-US" sz="1200" dirty="0" err="1"/>
              <a:t>Sikdar</a:t>
            </a:r>
            <a:r>
              <a:rPr lang="en-US" sz="1200" dirty="0"/>
              <a:t>, and A. Mukherjee. </a:t>
            </a:r>
            <a:r>
              <a:rPr lang="en-US" sz="1200" dirty="0" err="1"/>
              <a:t>StRE</a:t>
            </a:r>
            <a:r>
              <a:rPr lang="en-US" sz="1200" dirty="0"/>
              <a:t>: Self attentive edit quality prediction in </a:t>
            </a:r>
            <a:r>
              <a:rPr lang="en-US" sz="1200" dirty="0" err="1"/>
              <a:t>Wikipedia.In</a:t>
            </a:r>
            <a:r>
              <a:rPr lang="en-US" sz="1200" dirty="0"/>
              <a:t> Proceedings of the 57th Annual Meeting of the Association for Computational Linguistics, pages 3962-3972, Florence, Italy, July 2019. Association for Computational Linguistics</a:t>
            </a:r>
          </a:p>
          <a:p>
            <a:endParaRPr lang="en-US" sz="1200" dirty="0"/>
          </a:p>
          <a:p>
            <a:r>
              <a:rPr lang="en-US" sz="1200" dirty="0"/>
              <a:t>Sandipan </a:t>
            </a:r>
            <a:r>
              <a:rPr lang="en-US" sz="1200" dirty="0" err="1"/>
              <a:t>Sikdar</a:t>
            </a:r>
            <a:r>
              <a:rPr lang="en-US" sz="1200" dirty="0"/>
              <a:t>, Tanmoy Chakraborty, </a:t>
            </a:r>
            <a:r>
              <a:rPr lang="en-US" sz="1200" b="1" i="1" dirty="0"/>
              <a:t>Soumya Sarkar</a:t>
            </a:r>
            <a:r>
              <a:rPr lang="en-US" sz="1200" dirty="0"/>
              <a:t>, </a:t>
            </a:r>
            <a:r>
              <a:rPr lang="en-US" sz="1200" dirty="0" err="1"/>
              <a:t>Niloy</a:t>
            </a:r>
            <a:r>
              <a:rPr lang="en-US" sz="1200" dirty="0"/>
              <a:t> </a:t>
            </a:r>
            <a:r>
              <a:rPr lang="en-US" sz="1200" dirty="0" err="1"/>
              <a:t>Ganguly</a:t>
            </a:r>
            <a:r>
              <a:rPr lang="en-US" sz="1200" dirty="0"/>
              <a:t>, and </a:t>
            </a:r>
            <a:r>
              <a:rPr lang="en-US" sz="1200" dirty="0" err="1"/>
              <a:t>Animesh</a:t>
            </a:r>
            <a:r>
              <a:rPr lang="en-US" sz="1200" dirty="0"/>
              <a:t> Mukherjee. 2018. </a:t>
            </a:r>
            <a:r>
              <a:rPr lang="en-US" sz="1200" dirty="0" err="1"/>
              <a:t>ComPAS</a:t>
            </a:r>
            <a:r>
              <a:rPr lang="en-US" sz="1200" dirty="0"/>
              <a:t>: Community Preserving Sampling for Streaming Graphs. In Proceedings of the 17th International Conference on Autonomous Agents and </a:t>
            </a:r>
            <a:r>
              <a:rPr lang="en-US" sz="1200" dirty="0" err="1"/>
              <a:t>MultiAgent</a:t>
            </a:r>
            <a:r>
              <a:rPr lang="en-US" sz="1200" dirty="0"/>
              <a:t> Systems (AAMAS ’18), 184-192. </a:t>
            </a:r>
          </a:p>
        </p:txBody>
      </p:sp>
    </p:spTree>
    <p:extLst>
      <p:ext uri="{BB962C8B-B14F-4D97-AF65-F5344CB8AC3E}">
        <p14:creationId xmlns:p14="http://schemas.microsoft.com/office/powerpoint/2010/main" val="8415260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DC4BE-9E12-48E7-8E06-07852CCFC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Publications outside Thesis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784E6-0FCB-4FE5-BE90-38C35CB05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977" y="938733"/>
            <a:ext cx="8329836" cy="3810373"/>
          </a:xfrm>
        </p:spPr>
        <p:txBody>
          <a:bodyPr/>
          <a:lstStyle/>
          <a:p>
            <a:r>
              <a:rPr lang="en-US" sz="1200" b="1" i="1" dirty="0"/>
              <a:t>Soumya Sarkar</a:t>
            </a:r>
            <a:r>
              <a:rPr lang="en-US" sz="1200" dirty="0"/>
              <a:t>, </a:t>
            </a:r>
            <a:r>
              <a:rPr lang="en-US" sz="1200" dirty="0" err="1"/>
              <a:t>Suhansanu</a:t>
            </a:r>
            <a:r>
              <a:rPr lang="en-US" sz="1200" dirty="0"/>
              <a:t> Kumar, Sanjukta </a:t>
            </a:r>
            <a:r>
              <a:rPr lang="en-US" sz="1200" dirty="0" err="1"/>
              <a:t>Bhowmick</a:t>
            </a:r>
            <a:r>
              <a:rPr lang="en-US" sz="1200" dirty="0"/>
              <a:t>, and </a:t>
            </a:r>
            <a:r>
              <a:rPr lang="en-US" sz="1200" dirty="0" err="1"/>
              <a:t>Animesh</a:t>
            </a:r>
            <a:r>
              <a:rPr lang="en-US" sz="1200" dirty="0"/>
              <a:t> Mukherjee. Sensitivity and reliability in incomplete networks: Centrality metrics to community scoring functions. In 2016 IEEE/ACM International Conference on Advances in Social Networks Analysis and Mining (ASONAM), pp. 69-72. IEEE, 2016. </a:t>
            </a:r>
          </a:p>
          <a:p>
            <a:endParaRPr lang="en-US" sz="1200" dirty="0"/>
          </a:p>
          <a:p>
            <a:r>
              <a:rPr lang="en-US" sz="1200" dirty="0"/>
              <a:t> </a:t>
            </a:r>
            <a:r>
              <a:rPr lang="en-US" sz="1200" dirty="0" err="1"/>
              <a:t>Ufimtsev</a:t>
            </a:r>
            <a:r>
              <a:rPr lang="en-US" sz="1200" dirty="0"/>
              <a:t> Vladimir, </a:t>
            </a:r>
            <a:r>
              <a:rPr lang="en-US" sz="1200" b="1" i="1" dirty="0"/>
              <a:t>Soumya Sarkar</a:t>
            </a:r>
            <a:r>
              <a:rPr lang="en-US" sz="1200" dirty="0"/>
              <a:t>, </a:t>
            </a:r>
            <a:r>
              <a:rPr lang="en-US" sz="1200" dirty="0" err="1"/>
              <a:t>Animesh</a:t>
            </a:r>
            <a:r>
              <a:rPr lang="en-US" sz="1200" dirty="0"/>
              <a:t> Mukherjee, and Sanjukta </a:t>
            </a:r>
            <a:r>
              <a:rPr lang="en-US" sz="1200" dirty="0" err="1"/>
              <a:t>Bhowmick</a:t>
            </a:r>
            <a:r>
              <a:rPr lang="en-US" sz="1200" dirty="0"/>
              <a:t>. Understanding stability of noisy networks through centrality measures and local connections. In Proceedings of the 25th ACM International on Conference on Information and Knowledge Management, pp. 2347-2352. ACM, 2016.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19229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EE0CF0-3655-494A-B66F-BF6BF0553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+mj-lt"/>
              </a:rPr>
              <a:t>Hypothesis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75ECDC-0336-42EA-8B84-454850100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977" y="938733"/>
            <a:ext cx="5598042" cy="3840736"/>
          </a:xfrm>
        </p:spPr>
        <p:txBody>
          <a:bodyPr/>
          <a:lstStyle/>
          <a:p>
            <a:r>
              <a:rPr lang="en-IN" sz="1600" dirty="0">
                <a:latin typeface="+mn-lt"/>
              </a:rPr>
              <a:t>Real world networks are often organised into hierarchical shells uncovered by k-core decomposition.</a:t>
            </a:r>
          </a:p>
          <a:p>
            <a:endParaRPr lang="en-IN" sz="1600" dirty="0">
              <a:latin typeface="+mn-lt"/>
            </a:endParaRPr>
          </a:p>
          <a:p>
            <a:r>
              <a:rPr lang="en-IN" sz="1600" dirty="0">
                <a:latin typeface="+mn-lt"/>
              </a:rPr>
              <a:t>Since inner cores are dense by definition, members of </a:t>
            </a:r>
          </a:p>
          <a:p>
            <a:pPr marL="127000" indent="0">
              <a:buNone/>
            </a:pPr>
            <a:r>
              <a:rPr lang="en-IN" sz="1600" dirty="0">
                <a:latin typeface="+mn-lt"/>
              </a:rPr>
              <a:t>      inner core connect pair of nodes in multiple shells.</a:t>
            </a:r>
          </a:p>
          <a:p>
            <a:pPr marL="127000" indent="0">
              <a:buNone/>
            </a:pPr>
            <a:endParaRPr lang="en-IN" sz="1600" dirty="0"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rgbClr val="C00000"/>
                </a:solidFill>
                <a:latin typeface="+mn-lt"/>
              </a:rPr>
              <a:t>We ask following Research Questions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200" b="1" dirty="0">
                <a:solidFill>
                  <a:srgbClr val="002060"/>
                </a:solidFill>
                <a:latin typeface="+mn-lt"/>
              </a:rPr>
              <a:t>RQ1:  Inner most core a container for globally influential nodes 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2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RQ2:  How inner core nodes organized in communities 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200" b="1" dirty="0">
                <a:solidFill>
                  <a:schemeClr val="accent1"/>
                </a:solidFill>
                <a:latin typeface="+mn-lt"/>
              </a:rPr>
              <a:t>RQ3:  What role does inner core nodes play in information propagation in the network ? </a:t>
            </a:r>
          </a:p>
          <a:p>
            <a:pPr marL="127000" indent="0">
              <a:buNone/>
            </a:pPr>
            <a:endParaRPr lang="en-IN" sz="1600" dirty="0">
              <a:latin typeface="+mn-lt"/>
            </a:endParaRPr>
          </a:p>
          <a:p>
            <a:pPr marL="127000" indent="0">
              <a:buNone/>
            </a:pPr>
            <a:endParaRPr lang="en-IN" sz="1600" dirty="0">
              <a:latin typeface="+mn-lt"/>
            </a:endParaRPr>
          </a:p>
          <a:p>
            <a:pPr marL="127000" indent="0">
              <a:buNone/>
            </a:pPr>
            <a:endParaRPr lang="en-IN" sz="1600" dirty="0">
              <a:latin typeface="+mn-lt"/>
            </a:endParaRPr>
          </a:p>
          <a:p>
            <a:pPr marL="127000" indent="0">
              <a:buNone/>
            </a:pPr>
            <a:endParaRPr lang="en-IN" sz="1600" dirty="0">
              <a:latin typeface="+mn-lt"/>
            </a:endParaRPr>
          </a:p>
          <a:p>
            <a:pPr marL="127000" indent="0">
              <a:buNone/>
            </a:pPr>
            <a:endParaRPr lang="en-IN" sz="1600" dirty="0">
              <a:latin typeface="+mn-lt"/>
            </a:endParaRPr>
          </a:p>
          <a:p>
            <a:pPr marL="127000" indent="0">
              <a:buNone/>
            </a:pPr>
            <a:endParaRPr lang="en-IN" sz="1600" dirty="0">
              <a:latin typeface="+mn-lt"/>
            </a:endParaRPr>
          </a:p>
          <a:p>
            <a:endParaRPr lang="en-IN" sz="16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76BEAA-80F9-4C15-B9F2-EEE6536D8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126" y="1438702"/>
            <a:ext cx="3188874" cy="252708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262648-F861-475B-82F5-D2CB4C5D198D}"/>
              </a:ext>
            </a:extLst>
          </p:cNvPr>
          <p:cNvCxnSpPr/>
          <p:nvPr/>
        </p:nvCxnSpPr>
        <p:spPr>
          <a:xfrm flipV="1">
            <a:off x="6583297" y="2843919"/>
            <a:ext cx="875979" cy="11218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063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AC2D20D-D7AC-4B3C-9C05-95EF48EE6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>
                <a:latin typeface="+mj-lt"/>
              </a:rPr>
              <a:t>RQ1: High core → High centrality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573E7293-F944-4D46-83FC-29908408C70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6977" y="938733"/>
                <a:ext cx="4042601" cy="3103069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sz="1600" dirty="0">
                    <a:latin typeface="+mn-lt"/>
                  </a:rPr>
                  <a:t>Extract inner core nodes in the network using k-core decomposition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1600" dirty="0">
                  <a:latin typeface="+mn-lt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sz="1600" dirty="0">
                    <a:latin typeface="+mn-lt"/>
                  </a:rPr>
                  <a:t>Find the overlap between inner core nodes and top centrality nodes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IN" sz="1200" b="0" dirty="0">
                  <a:latin typeface="+mn-lt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IN" sz="1200" b="0" dirty="0">
                  <a:latin typeface="+mn-lt"/>
                </a:endParaRPr>
              </a:p>
              <a:p>
                <a:pPr marL="1066800" lvl="2" indent="0">
                  <a:buNone/>
                </a:pPr>
                <a:r>
                  <a:rPr lang="en-IN" sz="900" dirty="0">
                    <a:latin typeface="+mn-lt"/>
                  </a:rPr>
                  <a:t>    </a:t>
                </a:r>
              </a:p>
              <a:p>
                <a:pPr marL="1066800" lvl="2" indent="0">
                  <a:buNone/>
                </a:pPr>
                <a:r>
                  <a:rPr lang="en-IN" sz="1400" dirty="0">
                    <a:latin typeface="+mn-lt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400" dirty="0">
                    <a:latin typeface="+mn-lt"/>
                  </a:rPr>
                  <a:t> = # Set of nodes in inner core</a:t>
                </a:r>
              </a:p>
              <a:p>
                <a:pPr marL="1066800" lvl="2" indent="0">
                  <a:buNone/>
                </a:pPr>
                <a:r>
                  <a:rPr lang="en-IN" sz="1400" dirty="0">
                    <a:latin typeface="+mn-lt"/>
                  </a:rPr>
                  <a:t>    </a:t>
                </a:r>
              </a:p>
              <a:p>
                <a:pPr marL="1066800" lvl="2" indent="0">
                  <a:buNone/>
                </a:pPr>
                <a:r>
                  <a:rPr lang="en-IN" sz="14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400" dirty="0"/>
                  <a:t>= # Equal number of top centrality nodes</a:t>
                </a:r>
                <a:endParaRPr lang="en-IN" sz="1400" dirty="0">
                  <a:latin typeface="+mn-lt"/>
                </a:endParaRP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573E7293-F944-4D46-83FC-29908408C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6977" y="938733"/>
                <a:ext cx="4042601" cy="3103069"/>
              </a:xfrm>
              <a:blipFill>
                <a:blip r:embed="rId2"/>
                <a:stretch>
                  <a:fillRect b="-49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0A7487F-4FD0-4163-9EA2-0C2ADB463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519" y="1436913"/>
            <a:ext cx="4187445" cy="26704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8BC02F-49C8-47E5-AB5B-A2DCF5626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291" y="2553981"/>
            <a:ext cx="1783771" cy="5068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521EC6-B8F7-42E2-81FA-A5EA986896F1}"/>
              </a:ext>
            </a:extLst>
          </p:cNvPr>
          <p:cNvSpPr txBox="1"/>
          <p:nvPr/>
        </p:nvSpPr>
        <p:spPr>
          <a:xfrm>
            <a:off x="1490703" y="4418319"/>
            <a:ext cx="6101122" cy="307777"/>
          </a:xfrm>
          <a:prstGeom prst="rect">
            <a:avLst/>
          </a:prstGeom>
          <a:noFill/>
          <a:ln w="317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Our intuition i.e. high core imply high centrality </a:t>
            </a:r>
            <a:r>
              <a:rPr lang="en-IN" dirty="0" err="1"/>
              <a:t>doesnot</a:t>
            </a:r>
            <a:r>
              <a:rPr lang="en-IN" dirty="0"/>
              <a:t> hold in all networks</a:t>
            </a:r>
          </a:p>
        </p:txBody>
      </p:sp>
    </p:spTree>
    <p:extLst>
      <p:ext uri="{BB962C8B-B14F-4D97-AF65-F5344CB8AC3E}">
        <p14:creationId xmlns:p14="http://schemas.microsoft.com/office/powerpoint/2010/main" val="2106161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5158-E1DA-48C9-8EE4-6BB4871E5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j-lt"/>
              </a:rPr>
              <a:t>RQ2: High Core in </a:t>
            </a:r>
            <a:r>
              <a:rPr lang="en-IN" i="1" dirty="0">
                <a:latin typeface="+mj-lt"/>
              </a:rPr>
              <a:t>Communities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617C0-37C7-4B32-B10A-BF2B20474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977" y="938734"/>
            <a:ext cx="8310505" cy="1981200"/>
          </a:xfrm>
        </p:spPr>
        <p:txBody>
          <a:bodyPr/>
          <a:lstStyle/>
          <a:p>
            <a:r>
              <a:rPr lang="en-IN" sz="1600" dirty="0">
                <a:latin typeface="+mn-lt"/>
              </a:rPr>
              <a:t>Extract communities using </a:t>
            </a:r>
            <a:r>
              <a:rPr lang="en-IN" sz="1600" dirty="0" err="1">
                <a:latin typeface="+mn-lt"/>
              </a:rPr>
              <a:t>Louvian</a:t>
            </a:r>
            <a:r>
              <a:rPr lang="en-IN" sz="1600" dirty="0">
                <a:latin typeface="+mn-lt"/>
              </a:rPr>
              <a:t> Method</a:t>
            </a:r>
            <a:r>
              <a:rPr lang="en-IN" sz="1600" baseline="30000" dirty="0">
                <a:latin typeface="+mn-lt"/>
              </a:rPr>
              <a:t>2</a:t>
            </a:r>
          </a:p>
          <a:p>
            <a:endParaRPr lang="en-IN" sz="1600" baseline="30000" dirty="0">
              <a:latin typeface="+mn-lt"/>
            </a:endParaRPr>
          </a:p>
          <a:p>
            <a:r>
              <a:rPr lang="en-IN" sz="1600" dirty="0">
                <a:latin typeface="+mn-lt"/>
              </a:rPr>
              <a:t>Order communities in order of size</a:t>
            </a:r>
          </a:p>
          <a:p>
            <a:endParaRPr lang="en-IN" sz="1600" dirty="0">
              <a:latin typeface="+mn-lt"/>
            </a:endParaRPr>
          </a:p>
          <a:p>
            <a:r>
              <a:rPr lang="en-IN" sz="1600" dirty="0">
                <a:latin typeface="+mn-lt"/>
              </a:rPr>
              <a:t>Find top core nodes in communities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A1C8FB-2A2D-40CC-907A-04AD942E0CAF}"/>
              </a:ext>
            </a:extLst>
          </p:cNvPr>
          <p:cNvSpPr txBox="1"/>
          <p:nvPr/>
        </p:nvSpPr>
        <p:spPr>
          <a:xfrm>
            <a:off x="5540188" y="4809997"/>
            <a:ext cx="3058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/>
              <a:t>[2] Blondel et. al.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47FA3-A0AC-4578-A620-7204B5FE42C7}"/>
              </a:ext>
            </a:extLst>
          </p:cNvPr>
          <p:cNvSpPr txBox="1"/>
          <p:nvPr/>
        </p:nvSpPr>
        <p:spPr>
          <a:xfrm>
            <a:off x="922085" y="3161863"/>
            <a:ext cx="6769634" cy="369332"/>
          </a:xfrm>
          <a:prstGeom prst="rect">
            <a:avLst/>
          </a:prstGeom>
          <a:noFill/>
          <a:ln w="38100" cmpd="dbl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rgbClr val="C00000"/>
                </a:solidFill>
              </a:rPr>
              <a:t>Our results show discriminating characteristics in Networks</a:t>
            </a:r>
          </a:p>
        </p:txBody>
      </p:sp>
    </p:spTree>
    <p:extLst>
      <p:ext uri="{BB962C8B-B14F-4D97-AF65-F5344CB8AC3E}">
        <p14:creationId xmlns:p14="http://schemas.microsoft.com/office/powerpoint/2010/main" val="844708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82B016-35EA-42B6-B348-1518CB2F0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594952"/>
            <a:ext cx="7067550" cy="2724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4BFAF6-7291-405E-B836-45794409688F}"/>
              </a:ext>
            </a:extLst>
          </p:cNvPr>
          <p:cNvSpPr txBox="1"/>
          <p:nvPr/>
        </p:nvSpPr>
        <p:spPr>
          <a:xfrm>
            <a:off x="1490703" y="4110958"/>
            <a:ext cx="5878285" cy="4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FF567-E21B-4748-9DDC-602205EB63DE}"/>
              </a:ext>
            </a:extLst>
          </p:cNvPr>
          <p:cNvSpPr txBox="1"/>
          <p:nvPr/>
        </p:nvSpPr>
        <p:spPr>
          <a:xfrm>
            <a:off x="1352390" y="4180114"/>
            <a:ext cx="6231751" cy="307777"/>
          </a:xfrm>
          <a:prstGeom prst="rect">
            <a:avLst/>
          </a:prstGeom>
          <a:noFill/>
          <a:ln w="34925" cmpd="sng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C00000"/>
                </a:solidFill>
              </a:rPr>
              <a:t>High core nodes distributed among multiple communities</a:t>
            </a:r>
          </a:p>
        </p:txBody>
      </p:sp>
    </p:spTree>
    <p:extLst>
      <p:ext uri="{BB962C8B-B14F-4D97-AF65-F5344CB8AC3E}">
        <p14:creationId xmlns:p14="http://schemas.microsoft.com/office/powerpoint/2010/main" val="4129288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BF5123-D1EF-456D-ADC7-5A2944868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72" y="474169"/>
            <a:ext cx="7425150" cy="2845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9E737-B196-4624-A2A7-5E72E2FEFB49}"/>
              </a:ext>
            </a:extLst>
          </p:cNvPr>
          <p:cNvSpPr txBox="1"/>
          <p:nvPr/>
        </p:nvSpPr>
        <p:spPr>
          <a:xfrm>
            <a:off x="1352390" y="4180114"/>
            <a:ext cx="6231751" cy="307777"/>
          </a:xfrm>
          <a:prstGeom prst="rect">
            <a:avLst/>
          </a:prstGeom>
          <a:noFill/>
          <a:ln w="34925" cmpd="sng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C00000"/>
                </a:solidFill>
              </a:rPr>
              <a:t>High core nodes localised in one community</a:t>
            </a:r>
          </a:p>
        </p:txBody>
      </p:sp>
    </p:spTree>
    <p:extLst>
      <p:ext uri="{BB962C8B-B14F-4D97-AF65-F5344CB8AC3E}">
        <p14:creationId xmlns:p14="http://schemas.microsoft.com/office/powerpoint/2010/main" val="106125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B4DA-6CF0-4F29-BFFF-F2CE9992E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j-lt"/>
              </a:rPr>
              <a:t>Key Takeaways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3520F-EA1F-42F6-B8D0-E14C62C77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17441"/>
            <a:ext cx="7213600" cy="3032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AE829B-0BA5-4D99-B41F-CA5773CD690B}"/>
              </a:ext>
            </a:extLst>
          </p:cNvPr>
          <p:cNvSpPr txBox="1"/>
          <p:nvPr/>
        </p:nvSpPr>
        <p:spPr>
          <a:xfrm>
            <a:off x="965199" y="4041801"/>
            <a:ext cx="3775850" cy="52322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Top core nodes distributed in multiple communities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D1541B-3C3B-4617-9C88-294A79F6EAE6}"/>
              </a:ext>
            </a:extLst>
          </p:cNvPr>
          <p:cNvSpPr txBox="1"/>
          <p:nvPr/>
        </p:nvSpPr>
        <p:spPr>
          <a:xfrm>
            <a:off x="5255879" y="4041801"/>
            <a:ext cx="3519288" cy="738664"/>
          </a:xfrm>
          <a:prstGeom prst="rect">
            <a:avLst/>
          </a:prstGeom>
          <a:noFill/>
          <a:ln w="317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Top core nodes concentrate  in single community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2110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4305-2E74-4FEA-8713-E20149728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803" y="70118"/>
            <a:ext cx="7771588" cy="1021895"/>
          </a:xfrm>
        </p:spPr>
        <p:txBody>
          <a:bodyPr/>
          <a:lstStyle/>
          <a:p>
            <a:r>
              <a:rPr lang="en-IN" sz="3600" dirty="0">
                <a:latin typeface="+mj-lt"/>
              </a:rPr>
              <a:t>RQ3: </a:t>
            </a:r>
            <a:r>
              <a:rPr lang="en-IN" sz="3600" b="0" dirty="0">
                <a:latin typeface="+mj-lt"/>
              </a:rPr>
              <a:t>Information through inner core</a:t>
            </a:r>
            <a:endParaRPr lang="en-IN" sz="36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C8772-D31B-476C-B826-3C414811190F}"/>
              </a:ext>
            </a:extLst>
          </p:cNvPr>
          <p:cNvSpPr txBox="1"/>
          <p:nvPr/>
        </p:nvSpPr>
        <p:spPr>
          <a:xfrm>
            <a:off x="760719" y="1092013"/>
            <a:ext cx="7806478" cy="3403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0ED2F382-6F93-412C-94E2-3C31B5AD7046}"/>
              </a:ext>
            </a:extLst>
          </p:cNvPr>
          <p:cNvSpPr/>
          <p:nvPr/>
        </p:nvSpPr>
        <p:spPr>
          <a:xfrm>
            <a:off x="88365" y="1794882"/>
            <a:ext cx="1486862" cy="886846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800" dirty="0"/>
              <a:t>Original Network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C7584DD9-1613-4E89-A7CA-67E3344C4C02}"/>
              </a:ext>
            </a:extLst>
          </p:cNvPr>
          <p:cNvSpPr/>
          <p:nvPr/>
        </p:nvSpPr>
        <p:spPr>
          <a:xfrm>
            <a:off x="2435839" y="884654"/>
            <a:ext cx="1836484" cy="99124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Extract communities using </a:t>
            </a:r>
            <a:r>
              <a:rPr lang="en-IN" dirty="0" err="1"/>
              <a:t>Louvian</a:t>
            </a:r>
            <a:r>
              <a:rPr lang="en-IN" dirty="0"/>
              <a:t> Method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64EF16D3-2F40-4236-910D-2868825E79B7}"/>
              </a:ext>
            </a:extLst>
          </p:cNvPr>
          <p:cNvSpPr/>
          <p:nvPr/>
        </p:nvSpPr>
        <p:spPr>
          <a:xfrm>
            <a:off x="4944677" y="1517811"/>
            <a:ext cx="1632856" cy="1525066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Form </a:t>
            </a:r>
            <a:r>
              <a:rPr lang="en-IN" b="1" dirty="0">
                <a:solidFill>
                  <a:srgbClr val="C00000"/>
                </a:solidFill>
              </a:rPr>
              <a:t>meta network</a:t>
            </a:r>
            <a:r>
              <a:rPr lang="en-IN" dirty="0"/>
              <a:t> with</a:t>
            </a:r>
          </a:p>
          <a:p>
            <a:pPr algn="ctr"/>
            <a:r>
              <a:rPr lang="en-IN" dirty="0"/>
              <a:t>Communities and top k-core as </a:t>
            </a:r>
            <a:r>
              <a:rPr lang="en-IN" dirty="0" err="1"/>
              <a:t>supervertex</a:t>
            </a:r>
            <a:r>
              <a:rPr lang="en-IN" dirty="0"/>
              <a:t>, connections as edges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888707-CB46-4A86-A684-9A2BC2F51F9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1575227" y="1380274"/>
            <a:ext cx="860612" cy="858031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C42878-0206-493F-9D7E-B16DEC1C2CF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272323" y="1380274"/>
            <a:ext cx="672354" cy="90007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482EBC4-D049-4CFF-A372-0CF5B15586EB}"/>
              </a:ext>
            </a:extLst>
          </p:cNvPr>
          <p:cNvSpPr/>
          <p:nvPr/>
        </p:nvSpPr>
        <p:spPr>
          <a:xfrm>
            <a:off x="2435839" y="3177487"/>
            <a:ext cx="1836484" cy="985558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Extract top core nodes using k-core</a:t>
            </a:r>
          </a:p>
          <a:p>
            <a:pPr algn="ctr"/>
            <a:r>
              <a:rPr lang="en-IN" dirty="0"/>
              <a:t>decomposition</a:t>
            </a:r>
          </a:p>
          <a:p>
            <a:pPr algn="ctr"/>
            <a:endParaRPr lang="en-IN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17D49D-D6FD-4EEF-9D02-4434B9478D45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>
            <a:off x="1575227" y="2238305"/>
            <a:ext cx="860612" cy="143196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E00DC3-660F-4D0E-8E53-61C12419C622}"/>
              </a:ext>
            </a:extLst>
          </p:cNvPr>
          <p:cNvCxnSpPr>
            <a:cxnSpLocks/>
            <a:stCxn id="17" idx="3"/>
            <a:endCxn id="10" idx="1"/>
          </p:cNvCxnSpPr>
          <p:nvPr/>
        </p:nvCxnSpPr>
        <p:spPr>
          <a:xfrm flipV="1">
            <a:off x="4272323" y="2280344"/>
            <a:ext cx="672354" cy="13899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F48F4410-0AD3-48C9-904E-045F0E21D5CB}"/>
              </a:ext>
            </a:extLst>
          </p:cNvPr>
          <p:cNvSpPr/>
          <p:nvPr/>
        </p:nvSpPr>
        <p:spPr>
          <a:xfrm>
            <a:off x="7238360" y="1644383"/>
            <a:ext cx="1632856" cy="123713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Rank nodes with respect to centrality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56F030D-36BB-4A40-A6BD-8B58053F6781}"/>
              </a:ext>
            </a:extLst>
          </p:cNvPr>
          <p:cNvCxnSpPr>
            <a:stCxn id="10" idx="3"/>
            <a:endCxn id="50" idx="1"/>
          </p:cNvCxnSpPr>
          <p:nvPr/>
        </p:nvCxnSpPr>
        <p:spPr>
          <a:xfrm flipV="1">
            <a:off x="6577533" y="2262948"/>
            <a:ext cx="660827" cy="1739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23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FC1E99-4E21-4482-82BA-96BAAECF1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977" y="545567"/>
            <a:ext cx="4042601" cy="4203540"/>
          </a:xfrm>
        </p:spPr>
        <p:txBody>
          <a:bodyPr/>
          <a:lstStyle/>
          <a:p>
            <a:r>
              <a:rPr lang="en-IN" sz="1600" dirty="0">
                <a:latin typeface="+mn-lt"/>
              </a:rPr>
              <a:t>Representative example of the meta network</a:t>
            </a:r>
          </a:p>
          <a:p>
            <a:endParaRPr lang="en-IN" sz="1600" dirty="0">
              <a:latin typeface="+mn-lt"/>
            </a:endParaRPr>
          </a:p>
          <a:p>
            <a:r>
              <a:rPr lang="en-IN" sz="1600" dirty="0">
                <a:latin typeface="+mn-lt"/>
              </a:rPr>
              <a:t>Node sizes are ordered by betweenness centrality value</a:t>
            </a:r>
          </a:p>
          <a:p>
            <a:endParaRPr lang="en-IN" sz="1600" dirty="0">
              <a:latin typeface="+mn-lt"/>
            </a:endParaRPr>
          </a:p>
          <a:p>
            <a:r>
              <a:rPr lang="en-IN" sz="1600" dirty="0" err="1">
                <a:latin typeface="+mn-lt"/>
              </a:rPr>
              <a:t>Supervertex</a:t>
            </a:r>
            <a:r>
              <a:rPr lang="en-IN" sz="1600" dirty="0">
                <a:latin typeface="+mn-lt"/>
              </a:rPr>
              <a:t> with max k core dominates other vertices in centrality.</a:t>
            </a:r>
          </a:p>
          <a:p>
            <a:endParaRPr lang="en-IN" sz="1600" dirty="0">
              <a:latin typeface="+mn-lt"/>
            </a:endParaRPr>
          </a:p>
          <a:p>
            <a:r>
              <a:rPr lang="en-IN" sz="1600" dirty="0">
                <a:latin typeface="+mn-lt"/>
              </a:rPr>
              <a:t>Clearly a large fraction of shortest path traverse through the max k core.</a:t>
            </a:r>
          </a:p>
          <a:p>
            <a:endParaRPr lang="en-IN" sz="1600" dirty="0">
              <a:latin typeface="+mn-lt"/>
            </a:endParaRPr>
          </a:p>
          <a:p>
            <a:endParaRPr lang="en-IN" sz="1600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F454E2-C83F-4B4B-8EFA-0A2BE275B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708" y="642097"/>
            <a:ext cx="36639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23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B1AD6D-E87C-46CE-8E7C-C9FD3956B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2973" y="481506"/>
            <a:ext cx="4042601" cy="4180488"/>
          </a:xfrm>
        </p:spPr>
        <p:txBody>
          <a:bodyPr/>
          <a:lstStyle/>
          <a:p>
            <a:endParaRPr lang="en-IN" sz="1600" dirty="0"/>
          </a:p>
          <a:p>
            <a:endParaRPr lang="en-IN" sz="1600" dirty="0"/>
          </a:p>
          <a:p>
            <a:r>
              <a:rPr lang="en-IN" sz="1600" dirty="0"/>
              <a:t>Representative example of the meta network for second class of networks</a:t>
            </a:r>
          </a:p>
          <a:p>
            <a:endParaRPr lang="en-IN" sz="1600" dirty="0"/>
          </a:p>
          <a:p>
            <a:r>
              <a:rPr lang="en-IN" sz="1600" dirty="0"/>
              <a:t>Clearly there is no </a:t>
            </a:r>
            <a:r>
              <a:rPr lang="en-IN" sz="1600" dirty="0" err="1"/>
              <a:t>supervertex</a:t>
            </a:r>
            <a:r>
              <a:rPr lang="en-IN" sz="1600" dirty="0"/>
              <a:t> with dominating centrality </a:t>
            </a:r>
          </a:p>
          <a:p>
            <a:endParaRPr lang="en-IN" sz="1600" dirty="0"/>
          </a:p>
          <a:p>
            <a:r>
              <a:rPr lang="en-IN" sz="1600" dirty="0"/>
              <a:t>Community based super vertices have comparable centrality values.</a:t>
            </a:r>
            <a:br>
              <a:rPr lang="en-IN" sz="1600" dirty="0"/>
            </a:br>
            <a:br>
              <a:rPr lang="en-IN" sz="1600" dirty="0"/>
            </a:br>
            <a:endParaRPr lang="en-IN" sz="1600" dirty="0"/>
          </a:p>
          <a:p>
            <a:endParaRPr lang="en-IN" sz="160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0DA5B6-6277-40FF-A8F3-77EB59606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695" y="854075"/>
            <a:ext cx="3549650" cy="343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87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B82BF-566E-48D3-BE35-A6C8F31DB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85" y="239168"/>
            <a:ext cx="7578629" cy="585314"/>
          </a:xfrm>
        </p:spPr>
        <p:txBody>
          <a:bodyPr/>
          <a:lstStyle/>
          <a:p>
            <a:pPr algn="ctr"/>
            <a:r>
              <a:rPr lang="en-IN" sz="3200" dirty="0"/>
              <a:t>Networks</a:t>
            </a:r>
            <a:r>
              <a:rPr lang="en-IN" dirty="0"/>
              <a:t> are Ubiquitous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DC4B8-6826-4641-A7ED-965A8CB65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49" y="1307671"/>
            <a:ext cx="2099875" cy="147088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041AD665-64B0-462C-9B8B-B7FF8610C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580" y="2763331"/>
            <a:ext cx="1659429" cy="30008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Economic networks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FBA585-3378-4B2F-939B-03DC01B2B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19500" y="1230707"/>
            <a:ext cx="1771650" cy="142875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7" name="Text Box 11">
            <a:extLst>
              <a:ext uri="{FF2B5EF4-FFF2-40B4-BE49-F238E27FC236}">
                <a16:creationId xmlns:a16="http://schemas.microsoft.com/office/drawing/2014/main" id="{17D2D71B-D026-43B6-95B4-9860CCCB70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1100" y="2870822"/>
            <a:ext cx="1828800" cy="30008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Social networks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84E5A37D-8836-4F02-8B64-B1F4D318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6363" y="4500376"/>
            <a:ext cx="2057400" cy="30008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Networks of neurons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C77FCF-4B93-421D-82AA-64C3F150D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14450" y="3276781"/>
            <a:ext cx="1085850" cy="101384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CEEA9A7D-F3F3-419F-8C55-D04C924BA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725" y="4396502"/>
            <a:ext cx="2343150" cy="507831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Information networks: </a:t>
            </a:r>
            <a:br>
              <a:rPr lang="en-US" sz="135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35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Web &amp; citations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0BA34E-1EFE-4070-810F-BE7E00175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6425625" y="1144982"/>
            <a:ext cx="1395047" cy="160020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12" name="Text Box 9">
            <a:extLst>
              <a:ext uri="{FF2B5EF4-FFF2-40B4-BE49-F238E27FC236}">
                <a16:creationId xmlns:a16="http://schemas.microsoft.com/office/drawing/2014/main" id="{1EB26E83-A1FA-43A9-B283-496F5FD0C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6876" y="2722395"/>
            <a:ext cx="1736373" cy="30008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Biomedical networks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2B6E68-122E-4209-9F91-B1377C7D3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9500" y="3065682"/>
            <a:ext cx="1636884" cy="133082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14" name="Text Box 9">
            <a:extLst>
              <a:ext uri="{FF2B5EF4-FFF2-40B4-BE49-F238E27FC236}">
                <a16:creationId xmlns:a16="http://schemas.microsoft.com/office/drawing/2014/main" id="{E8008302-7849-47EF-B7DD-DF2057635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337" y="4500376"/>
            <a:ext cx="755976" cy="30008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Internet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66510C-CC03-4A58-8F40-DE6F7466C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6843" y="3156438"/>
            <a:ext cx="2520950" cy="133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56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AA29D-C803-4F02-8470-5892B9E32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j-lt"/>
              </a:rPr>
              <a:t>Key 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6CEBB-06BE-4E30-9C06-30653CC7F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977" y="938733"/>
            <a:ext cx="8230059" cy="3810373"/>
          </a:xfrm>
        </p:spPr>
        <p:txBody>
          <a:bodyPr/>
          <a:lstStyle/>
          <a:p>
            <a:r>
              <a:rPr lang="en-IN" sz="1600" dirty="0">
                <a:latin typeface="+mn-lt"/>
              </a:rPr>
              <a:t>We coin inner most k-core subgraph which facilitate propagation of information in the network as rich centrality clubs (RCC) </a:t>
            </a:r>
          </a:p>
          <a:p>
            <a:pPr marL="127000" indent="0">
              <a:buNone/>
            </a:pPr>
            <a:endParaRPr lang="en-IN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Nodes part of RCC’s route majority of the information flow, i.e., they expand outwards</a:t>
            </a:r>
          </a:p>
          <a:p>
            <a:pPr marL="127000" indent="0">
              <a:buNone/>
            </a:pPr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 Influential nodes in RCC’s represent multiple communities in networks</a:t>
            </a:r>
          </a:p>
          <a:p>
            <a:pPr marL="127000" indent="0">
              <a:buNone/>
            </a:pPr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Not all inner most core have RCC’s</a:t>
            </a:r>
            <a:br>
              <a:rPr lang="en-US" sz="1600" dirty="0"/>
            </a:br>
            <a:br>
              <a:rPr lang="en-US" sz="1600" dirty="0"/>
            </a:br>
            <a:endParaRPr lang="en-IN" sz="16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9AA73-369F-4875-8625-A878F4F410D3}"/>
              </a:ext>
            </a:extLst>
          </p:cNvPr>
          <p:cNvSpPr txBox="1"/>
          <p:nvPr/>
        </p:nvSpPr>
        <p:spPr>
          <a:xfrm>
            <a:off x="791455" y="3857385"/>
            <a:ext cx="7684034" cy="738664"/>
          </a:xfrm>
          <a:prstGeom prst="rect">
            <a:avLst/>
          </a:prstGeom>
          <a:noFill/>
          <a:ln w="444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Key insights from our experiments is that RCC’s act as bottleneck and expand outwards.</a:t>
            </a:r>
          </a:p>
          <a:p>
            <a:endParaRPr lang="en-IN" dirty="0"/>
          </a:p>
          <a:p>
            <a:r>
              <a:rPr lang="en-IN" dirty="0"/>
              <a:t>How do we quantify this ?</a:t>
            </a:r>
          </a:p>
        </p:txBody>
      </p:sp>
    </p:spTree>
    <p:extLst>
      <p:ext uri="{BB962C8B-B14F-4D97-AF65-F5344CB8AC3E}">
        <p14:creationId xmlns:p14="http://schemas.microsoft.com/office/powerpoint/2010/main" val="2144291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CAE9D-4816-4612-9B6C-899986E9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Cheeger’s</a:t>
            </a:r>
            <a:r>
              <a:rPr lang="en-IN" dirty="0"/>
              <a:t> constant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FF2E0D-A25F-4C08-A9DD-7B19E8227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52" y="901996"/>
            <a:ext cx="3776583" cy="9651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F807B9-CECE-43EF-BC68-F11E1B877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412" y="4215685"/>
            <a:ext cx="3383176" cy="4620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26D78A-8790-4883-A85E-41513F77B764}"/>
              </a:ext>
            </a:extLst>
          </p:cNvPr>
          <p:cNvSpPr txBox="1"/>
          <p:nvPr/>
        </p:nvSpPr>
        <p:spPr>
          <a:xfrm>
            <a:off x="368834" y="3319503"/>
            <a:ext cx="8318195" cy="52322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err="1"/>
              <a:t>Cheeger’s</a:t>
            </a:r>
            <a:r>
              <a:rPr lang="en-IN" dirty="0"/>
              <a:t> constant approximated by second eigen value of the normalised Laplacian of the adjacency matrix.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BA9A55-B5E2-4F13-B33B-8BCF28A54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60" y="2301810"/>
            <a:ext cx="8913479" cy="52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1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81F8B-DAC5-48D9-935E-2AA96ECA0B53}"/>
                  </a:ext>
                </a:extLst>
              </p:cNvPr>
              <p:cNvSpPr txBox="1"/>
              <p:nvPr/>
            </p:nvSpPr>
            <p:spPr>
              <a:xfrm>
                <a:off x="776087" y="468726"/>
                <a:ext cx="7368989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IN" dirty="0"/>
                  <a:t>For each shell with s nodes we compute the </a:t>
                </a:r>
                <a:r>
                  <a:rPr lang="en-IN" b="1" i="1" dirty="0">
                    <a:solidFill>
                      <a:srgbClr val="C00000"/>
                    </a:solidFill>
                  </a:rPr>
                  <a:t>volume of the shell  V(s)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IN" b="1" i="1" dirty="0">
                  <a:solidFill>
                    <a:srgbClr val="C0000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IN" dirty="0">
                    <a:solidFill>
                      <a:schemeClr val="tx1"/>
                    </a:solidFill>
                  </a:rPr>
                  <a:t>For each V(s) we compute</a:t>
                </a:r>
                <a:r>
                  <a:rPr lang="en-IN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IN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IN" b="1" dirty="0">
                  <a:solidFill>
                    <a:schemeClr val="tx1"/>
                  </a:solidFill>
                </a:endParaRPr>
              </a:p>
              <a:p>
                <a:endParaRPr lang="en-IN" b="1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81F8B-DAC5-48D9-935E-2AA96ECA0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87" y="468726"/>
                <a:ext cx="7368989" cy="1169551"/>
              </a:xfrm>
              <a:prstGeom prst="rect">
                <a:avLst/>
              </a:prstGeom>
              <a:blipFill>
                <a:blip r:embed="rId2"/>
                <a:stretch>
                  <a:fillRect l="-83" t="-10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53C57FB-2ECA-466B-A64D-29348CFC7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689" y="1492279"/>
            <a:ext cx="5862392" cy="294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9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01EB89-E579-4539-833F-83C6F4749519}"/>
              </a:ext>
            </a:extLst>
          </p:cNvPr>
          <p:cNvSpPr txBox="1"/>
          <p:nvPr/>
        </p:nvSpPr>
        <p:spPr>
          <a:xfrm>
            <a:off x="1144920" y="1925419"/>
            <a:ext cx="7007838" cy="646331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accent6">
                    <a:lumMod val="50000"/>
                  </a:schemeClr>
                </a:solidFill>
              </a:rPr>
              <a:t>What  does this imply ?</a:t>
            </a:r>
          </a:p>
        </p:txBody>
      </p:sp>
    </p:spTree>
    <p:extLst>
      <p:ext uri="{BB962C8B-B14F-4D97-AF65-F5344CB8AC3E}">
        <p14:creationId xmlns:p14="http://schemas.microsoft.com/office/powerpoint/2010/main" val="2549670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C84910-EAF4-4322-B546-9DBED3176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3" y="183116"/>
            <a:ext cx="4676428" cy="477726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D56F23-F1F2-4C34-9CE1-5748AFB2A578}"/>
              </a:ext>
            </a:extLst>
          </p:cNvPr>
          <p:cNvCxnSpPr>
            <a:cxnSpLocks/>
          </p:cNvCxnSpPr>
          <p:nvPr/>
        </p:nvCxnSpPr>
        <p:spPr>
          <a:xfrm flipH="1">
            <a:off x="1037345" y="945136"/>
            <a:ext cx="4917782" cy="0"/>
          </a:xfrm>
          <a:prstGeom prst="straightConnector1">
            <a:avLst/>
          </a:prstGeom>
          <a:ln w="698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E4F930-8768-4D41-96F3-D05A2688C98B}"/>
              </a:ext>
            </a:extLst>
          </p:cNvPr>
          <p:cNvCxnSpPr>
            <a:cxnSpLocks/>
          </p:cNvCxnSpPr>
          <p:nvPr/>
        </p:nvCxnSpPr>
        <p:spPr>
          <a:xfrm flipH="1" flipV="1">
            <a:off x="2358998" y="2120793"/>
            <a:ext cx="3419396" cy="1298602"/>
          </a:xfrm>
          <a:prstGeom prst="straightConnector1">
            <a:avLst/>
          </a:prstGeom>
          <a:ln w="698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EA512A9-3BE8-4193-B752-8E7C5CE119F9}"/>
              </a:ext>
            </a:extLst>
          </p:cNvPr>
          <p:cNvSpPr/>
          <p:nvPr/>
        </p:nvSpPr>
        <p:spPr>
          <a:xfrm>
            <a:off x="6078071" y="464883"/>
            <a:ext cx="2105425" cy="9605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Dense innermost core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C575775-F94D-4A11-9790-D9D3CEF0EABD}"/>
              </a:ext>
            </a:extLst>
          </p:cNvPr>
          <p:cNvSpPr/>
          <p:nvPr/>
        </p:nvSpPr>
        <p:spPr>
          <a:xfrm>
            <a:off x="5982713" y="2885353"/>
            <a:ext cx="2105425" cy="9605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  <a:r>
              <a:rPr lang="en-IN" baseline="30000" dirty="0"/>
              <a:t>nd</a:t>
            </a:r>
            <a:r>
              <a:rPr lang="en-IN" dirty="0"/>
              <a:t> inner most core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685070-4D20-41F9-841B-004563FEADA4}"/>
              </a:ext>
            </a:extLst>
          </p:cNvPr>
          <p:cNvSpPr txBox="1"/>
          <p:nvPr/>
        </p:nvSpPr>
        <p:spPr>
          <a:xfrm>
            <a:off x="5478716" y="4464424"/>
            <a:ext cx="3419396" cy="30777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Gradually decreasing density</a:t>
            </a:r>
          </a:p>
        </p:txBody>
      </p:sp>
    </p:spTree>
    <p:extLst>
      <p:ext uri="{BB962C8B-B14F-4D97-AF65-F5344CB8AC3E}">
        <p14:creationId xmlns:p14="http://schemas.microsoft.com/office/powerpoint/2010/main" val="3859913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346461-87B2-4F60-AA99-182CC6A83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38" y="168521"/>
            <a:ext cx="4583900" cy="459605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C6FA09-D5DA-49A0-BFFC-62B3269E8ECB}"/>
              </a:ext>
            </a:extLst>
          </p:cNvPr>
          <p:cNvCxnSpPr>
            <a:cxnSpLocks/>
          </p:cNvCxnSpPr>
          <p:nvPr/>
        </p:nvCxnSpPr>
        <p:spPr>
          <a:xfrm flipH="1">
            <a:off x="1014292" y="891350"/>
            <a:ext cx="4660742" cy="115258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E93DE8-BBD2-4C0D-872B-F0CF89C54479}"/>
              </a:ext>
            </a:extLst>
          </p:cNvPr>
          <p:cNvCxnSpPr>
            <a:cxnSpLocks/>
          </p:cNvCxnSpPr>
          <p:nvPr/>
        </p:nvCxnSpPr>
        <p:spPr>
          <a:xfrm flipH="1">
            <a:off x="2706888" y="2220686"/>
            <a:ext cx="2968146" cy="245864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7CF3D90-F64B-4ADA-88B9-83F86AD7C242}"/>
              </a:ext>
            </a:extLst>
          </p:cNvPr>
          <p:cNvSpPr/>
          <p:nvPr/>
        </p:nvSpPr>
        <p:spPr>
          <a:xfrm>
            <a:off x="5832182" y="461042"/>
            <a:ext cx="2013216" cy="837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Dense Inner Core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B6BC22E-493F-44F4-81EF-416097A71689}"/>
              </a:ext>
            </a:extLst>
          </p:cNvPr>
          <p:cNvSpPr/>
          <p:nvPr/>
        </p:nvSpPr>
        <p:spPr>
          <a:xfrm>
            <a:off x="5832182" y="1924838"/>
            <a:ext cx="2013216" cy="837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Periphery broken into</a:t>
            </a:r>
          </a:p>
          <a:p>
            <a:pPr algn="ctr"/>
            <a:r>
              <a:rPr lang="en-IN" dirty="0"/>
              <a:t>communities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218FDA-7759-4BB0-9509-E6379661D3B0}"/>
              </a:ext>
            </a:extLst>
          </p:cNvPr>
          <p:cNvSpPr txBox="1"/>
          <p:nvPr/>
        </p:nvSpPr>
        <p:spPr>
          <a:xfrm>
            <a:off x="5409560" y="4098261"/>
            <a:ext cx="3419396" cy="30777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No distinct bottleneck</a:t>
            </a:r>
          </a:p>
        </p:txBody>
      </p:sp>
    </p:spTree>
    <p:extLst>
      <p:ext uri="{BB962C8B-B14F-4D97-AF65-F5344CB8AC3E}">
        <p14:creationId xmlns:p14="http://schemas.microsoft.com/office/powerpoint/2010/main" val="3931011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5C595-849B-431B-A48F-3F10795EA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977" y="777368"/>
            <a:ext cx="4042601" cy="3810373"/>
          </a:xfrm>
        </p:spPr>
        <p:txBody>
          <a:bodyPr/>
          <a:lstStyle/>
          <a:p>
            <a:pPr marL="127000" indent="0">
              <a:buNone/>
            </a:pPr>
            <a:endParaRPr lang="en-US" sz="1600" dirty="0">
              <a:latin typeface="+mn-lt"/>
            </a:endParaRPr>
          </a:p>
          <a:p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We also show a complementary experiment of expansion factor based on connectivity</a:t>
            </a:r>
          </a:p>
          <a:p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For each non RCC node we calculate avg max distance with a rich club node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5F0F6-9BC1-4D66-B67A-BF417BD2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627" y="987425"/>
            <a:ext cx="4226124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9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EF742-BCED-4F08-AA0C-D5B8F5B2D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latin typeface="+mj-lt"/>
              </a:rPr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FBE78-F488-4EAA-9961-00481F080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977" y="1046310"/>
            <a:ext cx="8456502" cy="3810373"/>
          </a:xfrm>
        </p:spPr>
        <p:txBody>
          <a:bodyPr/>
          <a:lstStyle/>
          <a:p>
            <a:pPr marL="127000" indent="0">
              <a:buNone/>
            </a:pPr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Following our exploration of the structure of networks with RCC’s, we now devise strategies to utilize their unique characteristics to solve certain tasks.</a:t>
            </a:r>
          </a:p>
          <a:p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We consider two specific network functions</a:t>
            </a:r>
          </a:p>
          <a:p>
            <a:pPr lvl="1"/>
            <a:r>
              <a:rPr lang="en-US" sz="1600" dirty="0">
                <a:latin typeface="+mn-lt"/>
              </a:rPr>
              <a:t> diffusion </a:t>
            </a:r>
          </a:p>
          <a:p>
            <a:pPr lvl="1"/>
            <a:r>
              <a:rPr lang="en-US" sz="1600" dirty="0">
                <a:latin typeface="+mn-lt"/>
              </a:rPr>
              <a:t>robustness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3813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D8D782-295C-4D31-AD55-694BF860B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418" y="1002138"/>
            <a:ext cx="4509567" cy="382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5F96BE-F124-4E13-95A7-0E7030C3E461}"/>
              </a:ext>
            </a:extLst>
          </p:cNvPr>
          <p:cNvSpPr txBox="1"/>
          <p:nvPr/>
        </p:nvSpPr>
        <p:spPr>
          <a:xfrm>
            <a:off x="507146" y="1483018"/>
            <a:ext cx="2236054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Original Network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A185BCC-90B8-4173-8D1D-8739FC059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latin typeface="+mj-lt"/>
              </a:rPr>
              <a:t>Diffusion Task</a:t>
            </a:r>
          </a:p>
        </p:txBody>
      </p:sp>
    </p:spTree>
    <p:extLst>
      <p:ext uri="{BB962C8B-B14F-4D97-AF65-F5344CB8AC3E}">
        <p14:creationId xmlns:p14="http://schemas.microsoft.com/office/powerpoint/2010/main" val="3624549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FF9ED2-35CF-4745-A9ED-5207F6E4B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14" y="679317"/>
            <a:ext cx="4703451" cy="41155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5254D2-07E5-4414-98F1-59DA8B45871D}"/>
              </a:ext>
            </a:extLst>
          </p:cNvPr>
          <p:cNvSpPr txBox="1"/>
          <p:nvPr/>
        </p:nvSpPr>
        <p:spPr>
          <a:xfrm>
            <a:off x="507146" y="1483018"/>
            <a:ext cx="2236054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375703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A7FCE5-DFF4-4F62-BFD1-495D44848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93" y="256335"/>
            <a:ext cx="2235364" cy="1662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BC6205-4DC9-421F-88C5-CEA36F059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6335"/>
            <a:ext cx="2426607" cy="1790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7CD5BC-5181-48C2-82F6-67B9EA77A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772" y="2438399"/>
            <a:ext cx="3365127" cy="2139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35A7C3-7887-4FBF-B44A-B767A4E8FFC5}"/>
              </a:ext>
            </a:extLst>
          </p:cNvPr>
          <p:cNvSpPr txBox="1"/>
          <p:nvPr/>
        </p:nvSpPr>
        <p:spPr>
          <a:xfrm>
            <a:off x="646431" y="2028529"/>
            <a:ext cx="221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Information </a:t>
            </a:r>
          </a:p>
          <a:p>
            <a:pPr algn="ctr"/>
            <a:r>
              <a:rPr lang="en-IN" b="1" dirty="0">
                <a:solidFill>
                  <a:srgbClr val="FF0000"/>
                </a:solidFill>
              </a:rPr>
              <a:t>diffusion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6C6CA6-CF59-4BB0-97E8-D44AAFB77F8F}"/>
              </a:ext>
            </a:extLst>
          </p:cNvPr>
          <p:cNvSpPr txBox="1"/>
          <p:nvPr/>
        </p:nvSpPr>
        <p:spPr>
          <a:xfrm>
            <a:off x="6800674" y="2006758"/>
            <a:ext cx="1906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Community detection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231C4C-0077-4873-AA5F-0A1D11659E3D}"/>
              </a:ext>
            </a:extLst>
          </p:cNvPr>
          <p:cNvSpPr txBox="1"/>
          <p:nvPr/>
        </p:nvSpPr>
        <p:spPr>
          <a:xfrm>
            <a:off x="3926716" y="4578130"/>
            <a:ext cx="2401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Link Prediction</a:t>
            </a:r>
          </a:p>
        </p:txBody>
      </p:sp>
    </p:spTree>
    <p:extLst>
      <p:ext uri="{BB962C8B-B14F-4D97-AF65-F5344CB8AC3E}">
        <p14:creationId xmlns:p14="http://schemas.microsoft.com/office/powerpoint/2010/main" val="3656243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37A20E-4F2E-4061-B595-A4D4FA5FA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619" y="822139"/>
            <a:ext cx="4482761" cy="3911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409D8D-82D6-4529-88D9-D649A8F89574}"/>
              </a:ext>
            </a:extLst>
          </p:cNvPr>
          <p:cNvSpPr txBox="1"/>
          <p:nvPr/>
        </p:nvSpPr>
        <p:spPr>
          <a:xfrm>
            <a:off x="507146" y="1483018"/>
            <a:ext cx="2236054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2419450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809BC9-EE11-4182-83FE-0BF4C0BD9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572" y="739136"/>
            <a:ext cx="4766369" cy="3999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175868-2CC4-4858-A9D7-4D886F6FE97E}"/>
              </a:ext>
            </a:extLst>
          </p:cNvPr>
          <p:cNvSpPr txBox="1"/>
          <p:nvPr/>
        </p:nvSpPr>
        <p:spPr>
          <a:xfrm>
            <a:off x="507146" y="1483018"/>
            <a:ext cx="2236054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3711844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FEC389-BE4E-44CE-B1D3-9AC4CE1A1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72" y="732758"/>
            <a:ext cx="2431624" cy="18389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EFD5B6-1D6E-4AF9-95B6-7311B1690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24" y="739806"/>
            <a:ext cx="2498938" cy="1891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8DEEC-A9B1-413D-8151-FC6E6900356D}"/>
              </a:ext>
            </a:extLst>
          </p:cNvPr>
          <p:cNvSpPr txBox="1"/>
          <p:nvPr/>
        </p:nvSpPr>
        <p:spPr>
          <a:xfrm flipH="1">
            <a:off x="852543" y="3596128"/>
            <a:ext cx="7484633" cy="738664"/>
          </a:xfrm>
          <a:prstGeom prst="rect">
            <a:avLst/>
          </a:prstGeom>
          <a:noFill/>
          <a:ln w="3492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networks with RCC, </a:t>
            </a:r>
            <a:r>
              <a:rPr lang="en-US" b="1" dirty="0"/>
              <a:t>core based seed selection </a:t>
            </a:r>
            <a:r>
              <a:rPr lang="en-US" dirty="0"/>
              <a:t>strategy works comparable other techniques.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4670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9D5616-C581-4F2E-9922-6436FAD63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31" y="592764"/>
            <a:ext cx="3070225" cy="2347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5D832F-335C-4C6D-BA72-B5360F51A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276" y="592764"/>
            <a:ext cx="3175640" cy="229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B9B837-92A7-44A7-9FE0-466BC84B1EF7}"/>
              </a:ext>
            </a:extLst>
          </p:cNvPr>
          <p:cNvSpPr txBox="1"/>
          <p:nvPr/>
        </p:nvSpPr>
        <p:spPr>
          <a:xfrm flipH="1">
            <a:off x="852543" y="3596128"/>
            <a:ext cx="7484633" cy="738664"/>
          </a:xfrm>
          <a:prstGeom prst="rect">
            <a:avLst/>
          </a:prstGeom>
          <a:noFill/>
          <a:ln w="3492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networks without RCC, core based strategy works comparable to random selection of seed nodes.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334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AAFE1-8FF2-47EE-B609-38C686FBA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j-lt"/>
              </a:rPr>
              <a:t>Robustness 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DEBF2-FB08-4EA1-9918-FC0F8D29B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977" y="938733"/>
            <a:ext cx="8425766" cy="3810373"/>
          </a:xfrm>
        </p:spPr>
        <p:txBody>
          <a:bodyPr/>
          <a:lstStyle/>
          <a:p>
            <a:r>
              <a:rPr lang="en-US" sz="1600" dirty="0">
                <a:latin typeface="+mn-lt"/>
              </a:rPr>
              <a:t>One of the desirable properties of a network is whether it can retain the ranking of its top-k high centrality nodes under perturbation of the network.</a:t>
            </a:r>
          </a:p>
          <a:p>
            <a:pPr marL="127000" indent="0">
              <a:buNone/>
            </a:pPr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We have seen that RCC’s act as a bottle-neck in efficient information flow in the network.</a:t>
            </a:r>
          </a:p>
          <a:p>
            <a:pPr marL="127000" indent="0">
              <a:buNone/>
            </a:pPr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High fraction of shortest path ⇒ redundancy.</a:t>
            </a:r>
          </a:p>
          <a:p>
            <a:pPr marL="127000" indent="0">
              <a:buNone/>
            </a:pPr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Hence networks with RCC should be </a:t>
            </a:r>
            <a:r>
              <a:rPr lang="en-US" sz="1600" b="1" i="1" dirty="0">
                <a:solidFill>
                  <a:srgbClr val="C00000"/>
                </a:solidFill>
                <a:latin typeface="+mn-lt"/>
              </a:rPr>
              <a:t>robust</a:t>
            </a:r>
            <a:r>
              <a:rPr lang="en-US" sz="1600" dirty="0">
                <a:latin typeface="+mn-lt"/>
              </a:rPr>
              <a:t> against minor perturbations.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8522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24768A-37C5-4EEE-894B-A75012950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75" y="212404"/>
            <a:ext cx="6445250" cy="24846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E40CC1-8881-4308-A5D4-4BC60A398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686" y="2697096"/>
            <a:ext cx="6769634" cy="215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23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926A25-5575-43B8-9BB7-078F329E7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652876"/>
            <a:ext cx="73406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9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6724DC-41A6-43BB-9644-9240F5CDA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56" y="1172895"/>
            <a:ext cx="7559767" cy="279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06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E608-BF67-4218-A428-0814DB2C5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latin typeface="+mj-lt"/>
              </a:rPr>
              <a:t>Scattered RCC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2BDFA-2EB4-4D9D-88FD-64A2E8F7A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977" y="938733"/>
            <a:ext cx="8594815" cy="3810373"/>
          </a:xfrm>
        </p:spPr>
        <p:txBody>
          <a:bodyPr/>
          <a:lstStyle/>
          <a:p>
            <a:endParaRPr lang="en-IN" sz="1600" dirty="0"/>
          </a:p>
          <a:p>
            <a:endParaRPr lang="en-IN" sz="1600" dirty="0"/>
          </a:p>
          <a:p>
            <a:r>
              <a:rPr lang="en-IN" sz="1600" dirty="0"/>
              <a:t>Our experiments show that in some networks RCC are located in the graph degeneracy</a:t>
            </a:r>
          </a:p>
          <a:p>
            <a:pPr marL="127000" indent="0">
              <a:buNone/>
            </a:pPr>
            <a:endParaRPr lang="en-IN" sz="1600" dirty="0"/>
          </a:p>
          <a:p>
            <a:endParaRPr lang="en-IN" sz="1600" dirty="0"/>
          </a:p>
          <a:p>
            <a:r>
              <a:rPr lang="en-IN" sz="1600" dirty="0"/>
              <a:t>We hypothesize that RCC’s can be revealed by second order investigation of the original graph.</a:t>
            </a:r>
          </a:p>
          <a:p>
            <a:endParaRPr lang="en-IN" sz="1600" dirty="0"/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999054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Picture 290">
            <a:extLst>
              <a:ext uri="{FF2B5EF4-FFF2-40B4-BE49-F238E27FC236}">
                <a16:creationId xmlns:a16="http://schemas.microsoft.com/office/drawing/2014/main" id="{8DA47971-C473-4D3D-9998-D097E9DC2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015" y="581425"/>
            <a:ext cx="2666528" cy="1707881"/>
          </a:xfrm>
          <a:prstGeom prst="rect">
            <a:avLst/>
          </a:prstGeom>
        </p:spPr>
      </p:pic>
      <p:pic>
        <p:nvPicPr>
          <p:cNvPr id="365" name="Picture 364">
            <a:extLst>
              <a:ext uri="{FF2B5EF4-FFF2-40B4-BE49-F238E27FC236}">
                <a16:creationId xmlns:a16="http://schemas.microsoft.com/office/drawing/2014/main" id="{C0D20036-24AA-46A2-9D77-210D55FC7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13" y="2820895"/>
            <a:ext cx="2564211" cy="1670622"/>
          </a:xfrm>
          <a:prstGeom prst="rect">
            <a:avLst/>
          </a:prstGeom>
        </p:spPr>
      </p:pic>
      <p:pic>
        <p:nvPicPr>
          <p:cNvPr id="374" name="Picture 373">
            <a:extLst>
              <a:ext uri="{FF2B5EF4-FFF2-40B4-BE49-F238E27FC236}">
                <a16:creationId xmlns:a16="http://schemas.microsoft.com/office/drawing/2014/main" id="{0603F102-E4CA-4FF9-ADBC-9741722B0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926" y="3073612"/>
            <a:ext cx="1426657" cy="1740119"/>
          </a:xfrm>
          <a:prstGeom prst="rect">
            <a:avLst/>
          </a:prstGeom>
        </p:spPr>
      </p:pic>
      <p:pic>
        <p:nvPicPr>
          <p:cNvPr id="384" name="Picture 383">
            <a:extLst>
              <a:ext uri="{FF2B5EF4-FFF2-40B4-BE49-F238E27FC236}">
                <a16:creationId xmlns:a16="http://schemas.microsoft.com/office/drawing/2014/main" id="{9EC463D7-F2DE-4B22-857F-A4E7D7579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39" y="2904041"/>
            <a:ext cx="1664325" cy="1740119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AE9DAC42-BA73-4ADF-9829-15D9EA4EB5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070" y="683660"/>
            <a:ext cx="2505917" cy="1763491"/>
          </a:xfrm>
          <a:prstGeom prst="rect">
            <a:avLst/>
          </a:prstGeom>
        </p:spPr>
      </p:pic>
      <p:cxnSp>
        <p:nvCxnSpPr>
          <p:cNvPr id="457" name="Straight Arrow Connector 456">
            <a:extLst>
              <a:ext uri="{FF2B5EF4-FFF2-40B4-BE49-F238E27FC236}">
                <a16:creationId xmlns:a16="http://schemas.microsoft.com/office/drawing/2014/main" id="{BC4058D9-DF14-493C-AA2D-8F108B4A6A3D}"/>
              </a:ext>
            </a:extLst>
          </p:cNvPr>
          <p:cNvCxnSpPr/>
          <p:nvPr/>
        </p:nvCxnSpPr>
        <p:spPr>
          <a:xfrm>
            <a:off x="3803597" y="1490703"/>
            <a:ext cx="1321653" cy="0"/>
          </a:xfrm>
          <a:prstGeom prst="straightConnector1">
            <a:avLst/>
          </a:prstGeom>
          <a:ln w="730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Arrow Connector 457">
            <a:extLst>
              <a:ext uri="{FF2B5EF4-FFF2-40B4-BE49-F238E27FC236}">
                <a16:creationId xmlns:a16="http://schemas.microsoft.com/office/drawing/2014/main" id="{B32DC2B4-D075-4C70-AB21-BBFED81E079D}"/>
              </a:ext>
            </a:extLst>
          </p:cNvPr>
          <p:cNvCxnSpPr>
            <a:cxnSpLocks/>
          </p:cNvCxnSpPr>
          <p:nvPr/>
        </p:nvCxnSpPr>
        <p:spPr>
          <a:xfrm>
            <a:off x="7675963" y="1949554"/>
            <a:ext cx="0" cy="679503"/>
          </a:xfrm>
          <a:prstGeom prst="straightConnector1">
            <a:avLst/>
          </a:prstGeom>
          <a:ln w="730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Arrow Connector 459">
            <a:extLst>
              <a:ext uri="{FF2B5EF4-FFF2-40B4-BE49-F238E27FC236}">
                <a16:creationId xmlns:a16="http://schemas.microsoft.com/office/drawing/2014/main" id="{6677F2AA-B653-431F-BEED-3CD4AA2D4C17}"/>
              </a:ext>
            </a:extLst>
          </p:cNvPr>
          <p:cNvCxnSpPr>
            <a:cxnSpLocks/>
          </p:cNvCxnSpPr>
          <p:nvPr/>
        </p:nvCxnSpPr>
        <p:spPr>
          <a:xfrm flipH="1">
            <a:off x="4293491" y="3652797"/>
            <a:ext cx="945516" cy="0"/>
          </a:xfrm>
          <a:prstGeom prst="straightConnector1">
            <a:avLst/>
          </a:prstGeom>
          <a:ln w="730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Arrow Connector 462">
            <a:extLst>
              <a:ext uri="{FF2B5EF4-FFF2-40B4-BE49-F238E27FC236}">
                <a16:creationId xmlns:a16="http://schemas.microsoft.com/office/drawing/2014/main" id="{B36C3981-703B-4E01-924E-BF35D447A419}"/>
              </a:ext>
            </a:extLst>
          </p:cNvPr>
          <p:cNvCxnSpPr>
            <a:cxnSpLocks/>
          </p:cNvCxnSpPr>
          <p:nvPr/>
        </p:nvCxnSpPr>
        <p:spPr>
          <a:xfrm flipH="1">
            <a:off x="2217365" y="3674569"/>
            <a:ext cx="851647" cy="0"/>
          </a:xfrm>
          <a:prstGeom prst="straightConnector1">
            <a:avLst/>
          </a:prstGeom>
          <a:ln w="730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TextBox 464">
            <a:extLst>
              <a:ext uri="{FF2B5EF4-FFF2-40B4-BE49-F238E27FC236}">
                <a16:creationId xmlns:a16="http://schemas.microsoft.com/office/drawing/2014/main" id="{3F254EDC-586A-449E-851F-2FCB06CC2598}"/>
              </a:ext>
            </a:extLst>
          </p:cNvPr>
          <p:cNvSpPr txBox="1"/>
          <p:nvPr/>
        </p:nvSpPr>
        <p:spPr>
          <a:xfrm>
            <a:off x="1383647" y="253733"/>
            <a:ext cx="1667436" cy="30777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C00000"/>
                </a:solidFill>
              </a:rPr>
              <a:t>Original Network </a:t>
            </a: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EE71CB81-D350-4DED-886B-79C83F23CC82}"/>
              </a:ext>
            </a:extLst>
          </p:cNvPr>
          <p:cNvSpPr txBox="1"/>
          <p:nvPr/>
        </p:nvSpPr>
        <p:spPr>
          <a:xfrm>
            <a:off x="5424926" y="187629"/>
            <a:ext cx="2597205" cy="30777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C00000"/>
                </a:solidFill>
              </a:rPr>
              <a:t>Apply community detection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8F423C73-BF59-4B23-9C59-58EEBD214D5F}"/>
              </a:ext>
            </a:extLst>
          </p:cNvPr>
          <p:cNvSpPr txBox="1"/>
          <p:nvPr/>
        </p:nvSpPr>
        <p:spPr>
          <a:xfrm>
            <a:off x="5820917" y="4529466"/>
            <a:ext cx="3012141" cy="30777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Apply CPM on individual clusters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3A53FC1D-9041-4557-A62D-5A07E080D539}"/>
              </a:ext>
            </a:extLst>
          </p:cNvPr>
          <p:cNvSpPr txBox="1"/>
          <p:nvPr/>
        </p:nvSpPr>
        <p:spPr>
          <a:xfrm>
            <a:off x="3797698" y="4237639"/>
            <a:ext cx="1767988" cy="30777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Meta Network</a:t>
            </a: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FD79A34C-978F-46BD-8250-FA6B1BD7A29D}"/>
              </a:ext>
            </a:extLst>
          </p:cNvPr>
          <p:cNvSpPr txBox="1"/>
          <p:nvPr/>
        </p:nvSpPr>
        <p:spPr>
          <a:xfrm>
            <a:off x="1183938" y="4263971"/>
            <a:ext cx="1767988" cy="52322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K-core detection</a:t>
            </a:r>
          </a:p>
          <a:p>
            <a:r>
              <a:rPr lang="en-IN" b="1" dirty="0">
                <a:solidFill>
                  <a:srgbClr val="C00000"/>
                </a:solidFill>
              </a:rPr>
              <a:t>Meta Network</a:t>
            </a:r>
          </a:p>
        </p:txBody>
      </p:sp>
    </p:spTree>
    <p:extLst>
      <p:ext uri="{BB962C8B-B14F-4D97-AF65-F5344CB8AC3E}">
        <p14:creationId xmlns:p14="http://schemas.microsoft.com/office/powerpoint/2010/main" val="2346242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5DA73-1043-4410-A879-8911F874D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latin typeface="+mj-lt"/>
              </a:rPr>
              <a:t>Centrality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372B7-CE06-4389-8A8B-486C6F076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716" y="696805"/>
            <a:ext cx="9592517" cy="7287481"/>
          </a:xfrm>
        </p:spPr>
        <p:txBody>
          <a:bodyPr/>
          <a:lstStyle/>
          <a:p>
            <a:r>
              <a:rPr lang="en-IN" sz="1600" dirty="0">
                <a:latin typeface="+mn-lt"/>
              </a:rPr>
              <a:t>One of the key problem in network analysis task is identifying influential nodes</a:t>
            </a:r>
          </a:p>
          <a:p>
            <a:endParaRPr lang="en-IN" sz="1600" dirty="0">
              <a:latin typeface="+mn-lt"/>
            </a:endParaRPr>
          </a:p>
          <a:p>
            <a:pPr marL="127000" indent="0">
              <a:buNone/>
            </a:pPr>
            <a:endParaRPr lang="en-IN" sz="1600" dirty="0">
              <a:latin typeface="+mn-lt"/>
            </a:endParaRPr>
          </a:p>
          <a:p>
            <a:r>
              <a:rPr lang="en-IN" sz="1600" dirty="0">
                <a:latin typeface="+mn-lt"/>
              </a:rPr>
              <a:t>Influence can be measured using centrality metrics</a:t>
            </a:r>
          </a:p>
          <a:p>
            <a:pPr lvl="1" fontAlgn="base"/>
            <a:r>
              <a:rPr lang="en-IN" sz="1600" dirty="0">
                <a:latin typeface="+mn-lt"/>
              </a:rPr>
              <a:t>Closeness Centrality </a:t>
            </a:r>
            <a:r>
              <a:rPr lang="en-IN" sz="1600" dirty="0"/>
              <a:t> </a:t>
            </a:r>
          </a:p>
          <a:p>
            <a:pPr lvl="1" fontAlgn="base"/>
            <a:endParaRPr lang="en-IN" sz="1600" dirty="0"/>
          </a:p>
          <a:p>
            <a:pPr lvl="1" fontAlgn="base"/>
            <a:endParaRPr lang="en-IN" sz="1600" dirty="0"/>
          </a:p>
          <a:p>
            <a:pPr marL="603250" lvl="1" indent="0" fontAlgn="base">
              <a:buNone/>
            </a:pPr>
            <a:r>
              <a:rPr lang="en-IN" sz="1600" dirty="0"/>
              <a:t>                                                                        </a:t>
            </a:r>
            <a:r>
              <a:rPr lang="en-US" sz="1200" i="1" dirty="0"/>
              <a:t>d(</a:t>
            </a:r>
            <a:r>
              <a:rPr lang="en-US" sz="1200" i="1" dirty="0" err="1"/>
              <a:t>s,v</a:t>
            </a:r>
            <a:r>
              <a:rPr lang="en-US" sz="1200" i="1" dirty="0"/>
              <a:t>) ⟶shortest </a:t>
            </a:r>
            <a:r>
              <a:rPr lang="en-US" sz="1200" i="1" dirty="0" err="1"/>
              <a:t>dist</a:t>
            </a:r>
            <a:r>
              <a:rPr lang="en-US" sz="1200" i="1" dirty="0"/>
              <a:t> between </a:t>
            </a:r>
            <a:r>
              <a:rPr lang="en-US" sz="1200" i="1" dirty="0" err="1"/>
              <a:t>s,v</a:t>
            </a:r>
            <a:endParaRPr lang="en-US" sz="1200" b="1" i="1" dirty="0"/>
          </a:p>
          <a:p>
            <a:pPr marL="603250" lvl="1" indent="0" fontAlgn="base">
              <a:buNone/>
            </a:pPr>
            <a:endParaRPr lang="en-IN" sz="1600" dirty="0"/>
          </a:p>
          <a:p>
            <a:pPr lvl="1" fontAlgn="base"/>
            <a:r>
              <a:rPr lang="en-IN" sz="1600" dirty="0"/>
              <a:t>Betweenness Centrality </a:t>
            </a:r>
            <a:endParaRPr lang="en-IN" sz="1600" b="1" i="1" dirty="0">
              <a:latin typeface="+mn-lt"/>
            </a:endParaRPr>
          </a:p>
          <a:p>
            <a:pPr marL="603250" lvl="1" indent="0" fontAlgn="base">
              <a:buNone/>
            </a:pPr>
            <a:r>
              <a:rPr lang="en-IN" sz="1600" b="1" i="1" dirty="0">
                <a:latin typeface="+mn-lt"/>
              </a:rPr>
              <a:t>                                                                               </a:t>
            </a:r>
            <a:r>
              <a:rPr lang="en-US" sz="1200" b="1" i="1" dirty="0">
                <a:latin typeface="+mn-lt"/>
              </a:rPr>
              <a:t> </a:t>
            </a:r>
            <a:endParaRPr lang="en-IN" sz="1600" dirty="0">
              <a:latin typeface="+mn-lt"/>
            </a:endParaRPr>
          </a:p>
          <a:p>
            <a:endParaRPr lang="en-IN" sz="1600" dirty="0">
              <a:latin typeface="+mn-lt"/>
            </a:endParaRPr>
          </a:p>
          <a:p>
            <a:pPr marL="127000" indent="0">
              <a:buNone/>
            </a:pPr>
            <a:r>
              <a:rPr lang="en-IN" sz="1600" dirty="0">
                <a:latin typeface="+mn-lt"/>
              </a:rPr>
              <a:t>                                                                                       </a:t>
            </a:r>
            <a:r>
              <a:rPr lang="en-US" sz="1200" i="1" dirty="0"/>
              <a:t>𝜎</a:t>
            </a:r>
            <a:r>
              <a:rPr lang="en-US" sz="1200" i="1" baseline="-25000" dirty="0" err="1"/>
              <a:t>st</a:t>
            </a:r>
            <a:r>
              <a:rPr lang="en-US" sz="1200" i="1" baseline="-25000" dirty="0"/>
              <a:t>  </a:t>
            </a:r>
            <a:r>
              <a:rPr lang="en-US" sz="1200" i="1" dirty="0"/>
              <a:t>⟶ no. of shortest paths between </a:t>
            </a:r>
            <a:r>
              <a:rPr lang="en-US" sz="1200" i="1" dirty="0" err="1"/>
              <a:t>s,t</a:t>
            </a:r>
            <a:endParaRPr lang="en-US" sz="1200" dirty="0"/>
          </a:p>
          <a:p>
            <a:pPr marL="127000" indent="0">
              <a:buNone/>
            </a:pPr>
            <a:br>
              <a:rPr lang="en-US" dirty="0"/>
            </a:br>
            <a:endParaRPr lang="en-IN" sz="1600" dirty="0">
              <a:latin typeface="+mn-lt"/>
            </a:endParaRPr>
          </a:p>
          <a:p>
            <a:pPr lvl="1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D524F3-25D0-48FE-9ECD-94F0164C5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724" y="2571750"/>
            <a:ext cx="2309812" cy="738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64E1E6-55A9-4224-AE9B-F3FFDCE29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287" y="4065694"/>
            <a:ext cx="2452687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62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CD3135A-AA52-4524-87BB-31EC1B6DD5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615681"/>
              </p:ext>
            </p:extLst>
          </p:nvPr>
        </p:nvGraphicFramePr>
        <p:xfrm>
          <a:off x="156242" y="921246"/>
          <a:ext cx="6475079" cy="369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943">
                  <a:extLst>
                    <a:ext uri="{9D8B030D-6E8A-4147-A177-3AD203B41FA5}">
                      <a16:colId xmlns:a16="http://schemas.microsoft.com/office/drawing/2014/main" val="113370799"/>
                    </a:ext>
                  </a:extLst>
                </a:gridCol>
                <a:gridCol w="1337022">
                  <a:extLst>
                    <a:ext uri="{9D8B030D-6E8A-4147-A177-3AD203B41FA5}">
                      <a16:colId xmlns:a16="http://schemas.microsoft.com/office/drawing/2014/main" val="1658771920"/>
                    </a:ext>
                  </a:extLst>
                </a:gridCol>
                <a:gridCol w="1313969">
                  <a:extLst>
                    <a:ext uri="{9D8B030D-6E8A-4147-A177-3AD203B41FA5}">
                      <a16:colId xmlns:a16="http://schemas.microsoft.com/office/drawing/2014/main" val="2438366890"/>
                    </a:ext>
                  </a:extLst>
                </a:gridCol>
                <a:gridCol w="1407051">
                  <a:extLst>
                    <a:ext uri="{9D8B030D-6E8A-4147-A177-3AD203B41FA5}">
                      <a16:colId xmlns:a16="http://schemas.microsoft.com/office/drawing/2014/main" val="225166465"/>
                    </a:ext>
                  </a:extLst>
                </a:gridCol>
                <a:gridCol w="1459094">
                  <a:extLst>
                    <a:ext uri="{9D8B030D-6E8A-4147-A177-3AD203B41FA5}">
                      <a16:colId xmlns:a16="http://schemas.microsoft.com/office/drawing/2014/main" val="946669169"/>
                    </a:ext>
                  </a:extLst>
                </a:gridCol>
              </a:tblGrid>
              <a:tr h="334287">
                <a:tc>
                  <a:txBody>
                    <a:bodyPr/>
                    <a:lstStyle/>
                    <a:p>
                      <a:r>
                        <a:rPr lang="en-IN" dirty="0"/>
                        <a:t>Network</a:t>
                      </a:r>
                    </a:p>
                    <a:p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CC(% top 20)</a:t>
                      </a:r>
                    </a:p>
                    <a:p>
                      <a:r>
                        <a:rPr lang="en-IN" dirty="0"/>
                        <a:t>G (</a:t>
                      </a:r>
                      <a:r>
                        <a:rPr lang="en-IN" dirty="0" err="1"/>
                        <a:t>K</a:t>
                      </a:r>
                      <a:r>
                        <a:rPr lang="en-IN" baseline="-25000" dirty="0" err="1"/>
                        <a:t>max</a:t>
                      </a:r>
                      <a:r>
                        <a:rPr lang="en-IN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/>
                        <a:t>BC(% top 20)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/>
                        <a:t>G (</a:t>
                      </a:r>
                      <a:r>
                        <a:rPr lang="en-IN" dirty="0" err="1"/>
                        <a:t>K</a:t>
                      </a:r>
                      <a:r>
                        <a:rPr lang="en-IN" baseline="-25000" dirty="0" err="1"/>
                        <a:t>max</a:t>
                      </a:r>
                      <a:r>
                        <a:rPr lang="en-IN" dirty="0"/>
                        <a:t>)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/>
                        <a:t>CC(% top 20)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/>
                        <a:t>G’ (</a:t>
                      </a:r>
                      <a:r>
                        <a:rPr lang="en-IN" dirty="0" err="1"/>
                        <a:t>K</a:t>
                      </a:r>
                      <a:r>
                        <a:rPr lang="en-IN" baseline="-25000" dirty="0" err="1"/>
                        <a:t>max</a:t>
                      </a:r>
                      <a:r>
                        <a:rPr lang="en-IN" dirty="0"/>
                        <a:t>)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/>
                        <a:t>BC(% top 20)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/>
                        <a:t>G’ (</a:t>
                      </a:r>
                      <a:r>
                        <a:rPr lang="en-IN" dirty="0" err="1"/>
                        <a:t>K</a:t>
                      </a:r>
                      <a:r>
                        <a:rPr lang="en-IN" baseline="-25000" dirty="0" err="1"/>
                        <a:t>max</a:t>
                      </a:r>
                      <a:r>
                        <a:rPr lang="en-IN" dirty="0"/>
                        <a:t>)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767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73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caida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68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388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25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hepth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03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6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protein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35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facebook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1517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3B843F2-8B3A-4FD5-BB8D-7326FA3206BC}"/>
              </a:ext>
            </a:extLst>
          </p:cNvPr>
          <p:cNvSpPr txBox="1"/>
          <p:nvPr/>
        </p:nvSpPr>
        <p:spPr>
          <a:xfrm>
            <a:off x="6923316" y="1383126"/>
            <a:ext cx="1890272" cy="95410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G(</a:t>
            </a:r>
            <a:r>
              <a:rPr lang="en-IN" dirty="0" err="1"/>
              <a:t>K</a:t>
            </a:r>
            <a:r>
              <a:rPr lang="en-IN" baseline="-25000" dirty="0" err="1"/>
              <a:t>max</a:t>
            </a:r>
            <a:r>
              <a:rPr lang="en-IN" baseline="-25000" dirty="0"/>
              <a:t> </a:t>
            </a:r>
            <a:r>
              <a:rPr lang="en-IN" dirty="0"/>
              <a:t>) </a:t>
            </a:r>
            <a:r>
              <a:rPr lang="en-IN" dirty="0">
                <a:sym typeface="Wingdings" panose="05000000000000000000" pitchFamily="2" charset="2"/>
              </a:rPr>
              <a:t> </a:t>
            </a:r>
            <a:r>
              <a:rPr lang="en-IN" baseline="-25000" dirty="0"/>
              <a:t>  </a:t>
            </a:r>
          </a:p>
          <a:p>
            <a:endParaRPr lang="en-IN" dirty="0"/>
          </a:p>
          <a:p>
            <a:r>
              <a:rPr lang="en-IN" b="1" i="1" dirty="0"/>
              <a:t>Inner most core of original 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294BEE-8DA4-41B7-9CBB-87CEE9F40260}"/>
              </a:ext>
            </a:extLst>
          </p:cNvPr>
          <p:cNvSpPr txBox="1"/>
          <p:nvPr/>
        </p:nvSpPr>
        <p:spPr>
          <a:xfrm>
            <a:off x="6923316" y="3210645"/>
            <a:ext cx="1890272" cy="954107"/>
          </a:xfrm>
          <a:prstGeom prst="rect">
            <a:avLst/>
          </a:prstGeom>
          <a:noFill/>
          <a:ln w="3492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G’(</a:t>
            </a:r>
            <a:r>
              <a:rPr lang="en-IN" dirty="0" err="1"/>
              <a:t>K</a:t>
            </a:r>
            <a:r>
              <a:rPr lang="en-IN" baseline="-25000" dirty="0" err="1"/>
              <a:t>max</a:t>
            </a:r>
            <a:r>
              <a:rPr lang="en-IN" baseline="-25000" dirty="0"/>
              <a:t> </a:t>
            </a:r>
            <a:r>
              <a:rPr lang="en-IN" dirty="0"/>
              <a:t>) </a:t>
            </a:r>
            <a:r>
              <a:rPr lang="en-IN" dirty="0">
                <a:sym typeface="Wingdings" panose="05000000000000000000" pitchFamily="2" charset="2"/>
              </a:rPr>
              <a:t> </a:t>
            </a:r>
            <a:r>
              <a:rPr lang="en-IN" baseline="-25000" dirty="0"/>
              <a:t>  </a:t>
            </a:r>
          </a:p>
          <a:p>
            <a:endParaRPr lang="en-IN" dirty="0"/>
          </a:p>
          <a:p>
            <a:r>
              <a:rPr lang="en-IN" b="1" i="1" dirty="0"/>
              <a:t>Inner most core of meta network</a:t>
            </a:r>
          </a:p>
        </p:txBody>
      </p:sp>
    </p:spTree>
    <p:extLst>
      <p:ext uri="{BB962C8B-B14F-4D97-AF65-F5344CB8AC3E}">
        <p14:creationId xmlns:p14="http://schemas.microsoft.com/office/powerpoint/2010/main" val="1269753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E5C3-BF57-4EFE-AD09-5BA8B97CD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j-lt"/>
              </a:rPr>
              <a:t>Summary of Chapter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98F87-865C-48D2-91A7-53A496AB7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977" y="938733"/>
            <a:ext cx="8230059" cy="3810373"/>
          </a:xfrm>
        </p:spPr>
        <p:txBody>
          <a:bodyPr/>
          <a:lstStyle/>
          <a:p>
            <a:r>
              <a:rPr lang="en-IN" sz="1600" dirty="0">
                <a:latin typeface="+mn-lt"/>
              </a:rPr>
              <a:t>We perform a rigorous series of experiments to show that inner most core of some networks act as rich club of path based central nodes.</a:t>
            </a:r>
          </a:p>
          <a:p>
            <a:endParaRPr lang="en-IN" sz="1600" dirty="0">
              <a:latin typeface="+mn-lt"/>
            </a:endParaRPr>
          </a:p>
          <a:p>
            <a:r>
              <a:rPr lang="en-IN" sz="1600" dirty="0">
                <a:latin typeface="+mn-lt"/>
              </a:rPr>
              <a:t>We show discriminating properties of networks in terms of information diffusion and robustness</a:t>
            </a:r>
          </a:p>
          <a:p>
            <a:endParaRPr lang="en-IN" sz="1600" dirty="0">
              <a:latin typeface="+mn-lt"/>
            </a:endParaRPr>
          </a:p>
          <a:p>
            <a:r>
              <a:rPr lang="en-IN" sz="1600" dirty="0">
                <a:latin typeface="+mn-lt"/>
              </a:rPr>
              <a:t>We also develop novel second order network analysis approach to discover central nodes in the network. </a:t>
            </a:r>
          </a:p>
        </p:txBody>
      </p:sp>
    </p:spTree>
    <p:extLst>
      <p:ext uri="{BB962C8B-B14F-4D97-AF65-F5344CB8AC3E}">
        <p14:creationId xmlns:p14="http://schemas.microsoft.com/office/powerpoint/2010/main" val="2134343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FE9A2-9A61-4C84-B6F0-0B4641F36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94" y="965797"/>
            <a:ext cx="8275203" cy="296074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Identifying influential nodes in time varying networks</a:t>
            </a:r>
            <a:endParaRPr lang="en-IN" sz="40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IN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1B4A85-8406-4197-9D62-46A95F20934F}"/>
              </a:ext>
            </a:extLst>
          </p:cNvPr>
          <p:cNvSpPr txBox="1"/>
          <p:nvPr/>
        </p:nvSpPr>
        <p:spPr>
          <a:xfrm>
            <a:off x="5036457" y="4177703"/>
            <a:ext cx="3096666" cy="461665"/>
          </a:xfrm>
          <a:prstGeom prst="rect">
            <a:avLst/>
          </a:prstGeom>
          <a:noFill/>
          <a:ln w="50800" cmpd="sng">
            <a:solidFill>
              <a:schemeClr val="accent3">
                <a:lumMod val="95000"/>
              </a:schemeClr>
            </a:solidFill>
            <a:beve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sz="2400" b="1" i="1" dirty="0">
                <a:solidFill>
                  <a:srgbClr val="FFFFFF"/>
                </a:solidFill>
              </a:rPr>
              <a:t>ECML PKDD</a:t>
            </a:r>
            <a:r>
              <a:rPr kumimoji="0" lang="en-IN" sz="2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867102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FC6FC-3332-4532-9646-33870F2C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j-lt"/>
              </a:rPr>
              <a:t>Mo</a:t>
            </a:r>
            <a:r>
              <a:rPr lang="en-IN" sz="3200" dirty="0">
                <a:latin typeface="+mj-lt"/>
              </a:rPr>
              <a:t>tivation</a:t>
            </a:r>
            <a:endParaRPr lang="en-IN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FE9A2-9A61-4C84-B6F0-0B4641F36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977" y="938733"/>
            <a:ext cx="8302394" cy="381037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600" b="1" dirty="0">
                <a:latin typeface="+mn-lt"/>
              </a:rPr>
              <a:t>Centrality metric</a:t>
            </a:r>
            <a:r>
              <a:rPr lang="en-US" sz="1600" dirty="0">
                <a:latin typeface="+mn-lt"/>
              </a:rPr>
              <a:t>  is</a:t>
            </a:r>
            <a:r>
              <a:rPr lang="en-US" sz="1600" b="1" i="1" dirty="0">
                <a:latin typeface="+mn-lt"/>
              </a:rPr>
              <a:t> expensive to compute</a:t>
            </a:r>
            <a:r>
              <a:rPr lang="en-US" sz="1600" dirty="0">
                <a:latin typeface="+mn-lt"/>
              </a:rPr>
              <a:t> for large graphs 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600" dirty="0"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600" dirty="0"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 </a:t>
            </a:r>
            <a:r>
              <a:rPr lang="en-US" sz="1600" i="1" dirty="0">
                <a:latin typeface="+mn-lt"/>
              </a:rPr>
              <a:t>Closeness Centrality </a:t>
            </a:r>
            <a:r>
              <a:rPr lang="en-US" sz="1600" dirty="0">
                <a:latin typeface="+mn-lt"/>
              </a:rPr>
              <a:t> is </a:t>
            </a:r>
            <a:r>
              <a:rPr lang="en-US" sz="1600" b="1" i="1" dirty="0">
                <a:latin typeface="+mn-lt"/>
              </a:rPr>
              <a:t>O(V*E)</a:t>
            </a:r>
            <a:r>
              <a:rPr lang="en-US" sz="1600" i="1" dirty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  for simple undirected unweighted graphs</a:t>
            </a:r>
          </a:p>
          <a:p>
            <a:pPr marL="127000" indent="0">
              <a:buNone/>
            </a:pPr>
            <a:endParaRPr lang="en-US" sz="1600" dirty="0">
              <a:latin typeface="+mn-lt"/>
            </a:endParaRPr>
          </a:p>
          <a:p>
            <a:pPr marL="127000" indent="0">
              <a:buNone/>
            </a:pPr>
            <a:endParaRPr lang="en-US" sz="1600" dirty="0"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600" i="1" dirty="0">
                <a:latin typeface="+mn-lt"/>
              </a:rPr>
              <a:t>Betweenness Centrality </a:t>
            </a:r>
            <a:r>
              <a:rPr lang="en-US" sz="1600" dirty="0">
                <a:latin typeface="+mn-lt"/>
              </a:rPr>
              <a:t> is </a:t>
            </a:r>
            <a:r>
              <a:rPr lang="en-US" sz="1600" b="1" i="1" dirty="0">
                <a:latin typeface="+mn-lt"/>
              </a:rPr>
              <a:t>O(E*V + N^2log(N))</a:t>
            </a:r>
            <a:r>
              <a:rPr lang="en-US" sz="1600" dirty="0">
                <a:latin typeface="+mn-lt"/>
              </a:rPr>
              <a:t> for simple undirected weighted graphs </a:t>
            </a:r>
          </a:p>
          <a:p>
            <a:pPr marL="127000" indent="0" algn="ctr">
              <a:buNone/>
            </a:pPr>
            <a:r>
              <a:rPr lang="en-US" sz="4800" dirty="0">
                <a:solidFill>
                  <a:schemeClr val="bg1"/>
                </a:solidFill>
              </a:rPr>
              <a:t>Studying Rich Centrality clubs in Networks</a:t>
            </a:r>
            <a:endParaRPr lang="en-IN" sz="4800" dirty="0">
              <a:solidFill>
                <a:schemeClr val="bg1"/>
              </a:solidFill>
            </a:endParaRPr>
          </a:p>
          <a:p>
            <a:pPr algn="ctr"/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13679048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230A9-8C4D-48AC-BA11-35948689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Motivation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9724DA1-5148-4A2B-8BCA-D8F499400C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0906853"/>
              </p:ext>
            </p:extLst>
          </p:nvPr>
        </p:nvGraphicFramePr>
        <p:xfrm>
          <a:off x="849086" y="885371"/>
          <a:ext cx="6995886" cy="1415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30" name="Picture 6">
            <a:extLst>
              <a:ext uri="{FF2B5EF4-FFF2-40B4-BE49-F238E27FC236}">
                <a16:creationId xmlns:a16="http://schemas.microsoft.com/office/drawing/2014/main" id="{8BAC5EE9-8368-4450-ABE2-C0F5F1037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192" y="2489081"/>
            <a:ext cx="1616529" cy="161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3E0C12B-1D06-4561-BF2D-851819AA4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886" y="2410613"/>
            <a:ext cx="2344057" cy="177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812221C-8E57-4B48-A2EF-9589FA37E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19107" y="2487603"/>
            <a:ext cx="1746251" cy="161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C396D9-3F32-4DDD-B5F9-D490B7B62077}"/>
              </a:ext>
            </a:extLst>
          </p:cNvPr>
          <p:cNvSpPr txBox="1"/>
          <p:nvPr/>
        </p:nvSpPr>
        <p:spPr>
          <a:xfrm>
            <a:off x="849086" y="4272142"/>
            <a:ext cx="7387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 In</a:t>
            </a:r>
            <a:r>
              <a:rPr lang="en-US" b="1" dirty="0">
                <a:solidFill>
                  <a:srgbClr val="9800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>
                <a:solidFill>
                  <a:srgbClr val="980000"/>
                </a:solidFill>
                <a:latin typeface="Arial" panose="020B0604020202020204" pitchFamily="34" charset="0"/>
              </a:rPr>
              <a:t>temporal networks</a:t>
            </a:r>
            <a:r>
              <a:rPr lang="en-US" b="1" i="1" dirty="0">
                <a:latin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</a:rPr>
              <a:t>shortest path enumerations are required over </a:t>
            </a:r>
            <a:r>
              <a:rPr lang="en-US" b="1" i="1" dirty="0">
                <a:solidFill>
                  <a:srgbClr val="980000"/>
                </a:solidFill>
                <a:latin typeface="Arial" panose="020B0604020202020204" pitchFamily="34" charset="0"/>
              </a:rPr>
              <a:t>multiple snapshots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22586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520A8-D70B-48D3-9292-A43918D0B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latin typeface="+mj-lt"/>
              </a:rPr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A4EF9-926F-4568-B09E-55865FBEF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977" y="1030941"/>
            <a:ext cx="8230059" cy="3156857"/>
          </a:xfrm>
        </p:spPr>
        <p:txBody>
          <a:bodyPr/>
          <a:lstStyle/>
          <a:p>
            <a:pPr marL="127000" indent="0">
              <a:buNone/>
            </a:pPr>
            <a:r>
              <a:rPr lang="en-US" sz="1600" dirty="0">
                <a:latin typeface="+mn-lt"/>
              </a:rPr>
              <a:t>  Given a series of temporal graphs where G</a:t>
            </a:r>
            <a:r>
              <a:rPr lang="en-US" sz="1600" baseline="-25000" dirty="0">
                <a:latin typeface="+mn-lt"/>
              </a:rPr>
              <a:t>(t-k)</a:t>
            </a:r>
            <a:r>
              <a:rPr lang="en-US" sz="1600" dirty="0">
                <a:latin typeface="+mn-lt"/>
              </a:rPr>
              <a:t> is observed and G</a:t>
            </a:r>
            <a:r>
              <a:rPr lang="en-US" sz="1600" baseline="-25000" dirty="0">
                <a:latin typeface="+mn-lt"/>
              </a:rPr>
              <a:t>t</a:t>
            </a:r>
            <a:r>
              <a:rPr lang="en-US" sz="1600" dirty="0">
                <a:latin typeface="+mn-lt"/>
              </a:rPr>
              <a:t> is unseen</a:t>
            </a:r>
          </a:p>
          <a:p>
            <a:endParaRPr lang="en-US" sz="1600" dirty="0">
              <a:latin typeface="+mn-lt"/>
            </a:endParaRPr>
          </a:p>
          <a:p>
            <a:pPr marL="127000" indent="0" algn="ctr">
              <a:buNone/>
            </a:pPr>
            <a:r>
              <a:rPr lang="de-DE" sz="2000" b="1" dirty="0"/>
              <a:t>G</a:t>
            </a:r>
            <a:r>
              <a:rPr lang="de-DE" sz="2000" b="1" baseline="-25000" dirty="0"/>
              <a:t>1</a:t>
            </a:r>
            <a:r>
              <a:rPr lang="de-DE" sz="2000" b="1" dirty="0"/>
              <a:t> ……. …G</a:t>
            </a:r>
            <a:r>
              <a:rPr lang="de-DE" sz="2000" b="1" baseline="-25000" dirty="0"/>
              <a:t>(t-k)</a:t>
            </a:r>
            <a:r>
              <a:rPr lang="de-DE" sz="2000" b="1" dirty="0"/>
              <a:t>…….G</a:t>
            </a:r>
            <a:r>
              <a:rPr lang="de-DE" sz="2000" b="1" baseline="-25000" dirty="0"/>
              <a:t>t-1</a:t>
            </a:r>
            <a:r>
              <a:rPr lang="de-DE" sz="2000" b="1" dirty="0"/>
              <a:t>…….    G</a:t>
            </a:r>
            <a:r>
              <a:rPr lang="de-DE" sz="2000" b="1" baseline="-25000" dirty="0"/>
              <a:t>t  </a:t>
            </a:r>
            <a:r>
              <a:rPr lang="de-DE" sz="2000" b="1" dirty="0">
                <a:solidFill>
                  <a:srgbClr val="FF0000"/>
                </a:solidFill>
              </a:rPr>
              <a:t>✗</a:t>
            </a:r>
            <a:r>
              <a:rPr lang="de-DE" sz="2000" b="1" dirty="0"/>
              <a:t> </a:t>
            </a:r>
            <a:r>
              <a:rPr lang="de-DE" sz="2000" b="1" baseline="-25000" dirty="0"/>
              <a:t> </a:t>
            </a:r>
            <a:endParaRPr lang="de-DE" sz="2000" dirty="0"/>
          </a:p>
          <a:p>
            <a:pPr marL="127000" indent="0">
              <a:buNone/>
            </a:pPr>
            <a:br>
              <a:rPr lang="de-DE" sz="1600" dirty="0"/>
            </a:br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pPr marL="127000" indent="0">
              <a:buNone/>
            </a:pPr>
            <a:r>
              <a:rPr lang="en-US" sz="1600" dirty="0">
                <a:latin typeface="+mn-lt"/>
              </a:rPr>
              <a:t>   </a:t>
            </a:r>
          </a:p>
          <a:p>
            <a:pPr marL="127000" indent="0">
              <a:buNone/>
            </a:pPr>
            <a:r>
              <a:rPr lang="en-US" sz="1600" dirty="0">
                <a:latin typeface="+mn-lt"/>
              </a:rPr>
              <a:t>  </a:t>
            </a:r>
            <a:br>
              <a:rPr lang="en-US" sz="1600" dirty="0"/>
            </a:br>
            <a:endParaRPr lang="en-IN" sz="1600" dirty="0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3E1668-1024-49C0-9404-F881EEBDDF0C}"/>
              </a:ext>
            </a:extLst>
          </p:cNvPr>
          <p:cNvSpPr/>
          <p:nvPr/>
        </p:nvSpPr>
        <p:spPr>
          <a:xfrm>
            <a:off x="1944060" y="3434365"/>
            <a:ext cx="80338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latin typeface="Arial" panose="020B0604020202020204" pitchFamily="34" charset="0"/>
              </a:rPr>
              <a:t>     G</a:t>
            </a:r>
            <a:r>
              <a:rPr lang="de-DE" sz="2000" b="1" baseline="-25000" dirty="0">
                <a:latin typeface="Arial" panose="020B0604020202020204" pitchFamily="34" charset="0"/>
              </a:rPr>
              <a:t>1</a:t>
            </a:r>
            <a:r>
              <a:rPr lang="de-DE" sz="2000" b="1" dirty="0">
                <a:latin typeface="Arial" panose="020B0604020202020204" pitchFamily="34" charset="0"/>
              </a:rPr>
              <a:t>   ….    G</a:t>
            </a:r>
            <a:r>
              <a:rPr lang="de-DE" sz="2000" b="1" baseline="-25000" dirty="0">
                <a:latin typeface="Arial" panose="020B0604020202020204" pitchFamily="34" charset="0"/>
              </a:rPr>
              <a:t>(t-k) </a:t>
            </a:r>
            <a:r>
              <a:rPr lang="de-DE" sz="2000" b="1" dirty="0">
                <a:latin typeface="Arial" panose="020B0604020202020204" pitchFamily="34" charset="0"/>
              </a:rPr>
              <a:t>    …   G</a:t>
            </a:r>
            <a:r>
              <a:rPr lang="de-DE" sz="2000" b="1" baseline="-25000" dirty="0">
                <a:latin typeface="Arial" panose="020B0604020202020204" pitchFamily="34" charset="0"/>
              </a:rPr>
              <a:t>t-1</a:t>
            </a:r>
            <a:r>
              <a:rPr lang="de-DE" sz="2000" b="1" dirty="0">
                <a:latin typeface="Arial" panose="020B0604020202020204" pitchFamily="34" charset="0"/>
              </a:rPr>
              <a:t>…….      G</a:t>
            </a:r>
            <a:r>
              <a:rPr lang="de-DE" sz="2000" b="1" baseline="-25000" dirty="0">
                <a:latin typeface="Arial" panose="020B0604020202020204" pitchFamily="34" charset="0"/>
              </a:rPr>
              <a:t>t   </a:t>
            </a:r>
            <a:r>
              <a:rPr lang="de-DE" sz="2000" dirty="0">
                <a:solidFill>
                  <a:srgbClr val="00FF00"/>
                </a:solidFill>
                <a:latin typeface="Arial" panose="020B0604020202020204" pitchFamily="34" charset="0"/>
              </a:rPr>
              <a:t>✓</a:t>
            </a:r>
            <a:r>
              <a:rPr lang="de-DE" sz="2000" dirty="0">
                <a:latin typeface="Arial" panose="020B0604020202020204" pitchFamily="34" charset="0"/>
              </a:rPr>
              <a:t> </a:t>
            </a:r>
            <a:r>
              <a:rPr lang="de-DE" sz="2000" baseline="-25000" dirty="0">
                <a:latin typeface="Arial" panose="020B0604020202020204" pitchFamily="34" charset="0"/>
              </a:rPr>
              <a:t> </a:t>
            </a:r>
            <a:endParaRPr lang="de-DE" sz="2000" dirty="0"/>
          </a:p>
          <a:p>
            <a:br>
              <a:rPr lang="de-DE" sz="2000" dirty="0"/>
            </a:br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48E01-FC9A-4518-9664-513CC335EF5E}"/>
              </a:ext>
            </a:extLst>
          </p:cNvPr>
          <p:cNvSpPr txBox="1"/>
          <p:nvPr/>
        </p:nvSpPr>
        <p:spPr>
          <a:xfrm>
            <a:off x="622407" y="2466575"/>
            <a:ext cx="8064616" cy="738664"/>
          </a:xfrm>
          <a:prstGeom prst="rect">
            <a:avLst/>
          </a:prstGeom>
          <a:noFill/>
          <a:ln w="47625" cmpd="thickThin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Can we identify </a:t>
            </a:r>
            <a:r>
              <a:rPr lang="en-US" b="1" i="1" dirty="0"/>
              <a:t>network measures </a:t>
            </a:r>
            <a:r>
              <a:rPr lang="en-US" dirty="0"/>
              <a:t>which can help us predict with higher certainty whether high central nodes in past time steps retain their importance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60D120-E6CF-4B3B-8BFE-B5931AD0275F}"/>
              </a:ext>
            </a:extLst>
          </p:cNvPr>
          <p:cNvSpPr txBox="1"/>
          <p:nvPr/>
        </p:nvSpPr>
        <p:spPr>
          <a:xfrm>
            <a:off x="622407" y="4337518"/>
            <a:ext cx="8064616" cy="523220"/>
          </a:xfrm>
          <a:prstGeom prst="rect">
            <a:avLst/>
          </a:prstGeom>
          <a:noFill/>
          <a:ln w="41275" cmpd="thinThick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Given </a:t>
            </a:r>
            <a:r>
              <a:rPr lang="en-US" b="1" dirty="0"/>
              <a:t>G</a:t>
            </a:r>
            <a:r>
              <a:rPr lang="en-US" b="1" baseline="-25000" dirty="0"/>
              <a:t>t</a:t>
            </a:r>
            <a:r>
              <a:rPr lang="en-US" baseline="-25000" dirty="0"/>
              <a:t> </a:t>
            </a:r>
            <a:r>
              <a:rPr lang="en-US" dirty="0"/>
              <a:t>has arrived can we </a:t>
            </a:r>
            <a:r>
              <a:rPr lang="en-US" b="1" i="1" dirty="0"/>
              <a:t>predict id’s of top  high centrality nodes ?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344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D3469-4218-4424-862B-FAC5773B2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latin typeface="+mj-lt"/>
              </a:rPr>
              <a:t>Hypothesis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191F8-6BF1-4377-B278-37BD5431E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977" y="938733"/>
            <a:ext cx="8164509" cy="3810373"/>
          </a:xfrm>
        </p:spPr>
        <p:txBody>
          <a:bodyPr/>
          <a:lstStyle/>
          <a:p>
            <a:pPr fontAlgn="base"/>
            <a:r>
              <a:rPr lang="en-US" sz="1600" dirty="0">
                <a:latin typeface="+mn-lt"/>
              </a:rPr>
              <a:t>We posit that if a dense group of vertices </a:t>
            </a:r>
            <a:r>
              <a:rPr lang="en-US" sz="1600" b="1" i="1" dirty="0">
                <a:latin typeface="+mn-lt"/>
              </a:rPr>
              <a:t>such as the inner most core</a:t>
            </a:r>
            <a:r>
              <a:rPr lang="en-US" sz="1600" i="1" dirty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exists and </a:t>
            </a:r>
            <a:r>
              <a:rPr lang="en-US" sz="1600" b="1" i="1" dirty="0">
                <a:latin typeface="+mn-lt"/>
              </a:rPr>
              <a:t>majority of shortest path passes through this set </a:t>
            </a:r>
            <a:r>
              <a:rPr lang="en-US" sz="1600" dirty="0">
                <a:latin typeface="+mn-lt"/>
              </a:rPr>
              <a:t>then</a:t>
            </a:r>
          </a:p>
          <a:p>
            <a:pPr lvl="1" fontAlgn="base"/>
            <a:r>
              <a:rPr lang="en-US" sz="1600" b="1" i="1" dirty="0">
                <a:latin typeface="+mn-lt"/>
              </a:rPr>
              <a:t>High central vertices </a:t>
            </a:r>
            <a:r>
              <a:rPr lang="en-US" sz="1600" dirty="0">
                <a:latin typeface="+mn-lt"/>
              </a:rPr>
              <a:t>will also be part of this set. </a:t>
            </a:r>
          </a:p>
          <a:p>
            <a:pPr lvl="1" fontAlgn="base"/>
            <a:r>
              <a:rPr lang="en-US" sz="1600" dirty="0">
                <a:latin typeface="+mn-lt"/>
              </a:rPr>
              <a:t>Based on the</a:t>
            </a:r>
            <a:r>
              <a:rPr lang="en-US" sz="1600" b="1" i="1" dirty="0">
                <a:latin typeface="+mn-lt"/>
              </a:rPr>
              <a:t> persistence of this core </a:t>
            </a:r>
            <a:r>
              <a:rPr lang="en-US" sz="1600" dirty="0">
                <a:latin typeface="+mn-lt"/>
              </a:rPr>
              <a:t>over successive time steps we can predict high central nodes in future timesteps.</a:t>
            </a:r>
          </a:p>
          <a:p>
            <a:pPr marL="603250" lvl="1" indent="0" fontAlgn="base">
              <a:buNone/>
            </a:pPr>
            <a:endParaRPr lang="en-US" sz="1600" dirty="0">
              <a:latin typeface="+mn-lt"/>
            </a:endParaRPr>
          </a:p>
          <a:p>
            <a:pPr marL="603250" lvl="1" indent="0" fontAlgn="base">
              <a:buNone/>
            </a:pPr>
            <a:r>
              <a:rPr lang="en-US" sz="1600" dirty="0">
                <a:latin typeface="+mn-lt"/>
              </a:rPr>
              <a:t> </a:t>
            </a:r>
          </a:p>
          <a:p>
            <a:pPr fontAlgn="base"/>
            <a:r>
              <a:rPr lang="en-US" sz="1600" dirty="0">
                <a:latin typeface="+mn-lt"/>
              </a:rPr>
              <a:t>How to we check if a </a:t>
            </a:r>
            <a:r>
              <a:rPr lang="en-US" sz="1600" b="1" i="1" dirty="0">
                <a:latin typeface="+mn-lt"/>
              </a:rPr>
              <a:t>network conforms this property</a:t>
            </a:r>
            <a:r>
              <a:rPr lang="en-US" sz="1600" dirty="0">
                <a:latin typeface="+mn-lt"/>
              </a:rPr>
              <a:t> ?</a:t>
            </a:r>
          </a:p>
          <a:p>
            <a:pPr lvl="1" fontAlgn="base"/>
            <a:r>
              <a:rPr lang="en-US" sz="1600" dirty="0">
                <a:latin typeface="+mn-lt"/>
              </a:rPr>
              <a:t>We provide a set of </a:t>
            </a:r>
            <a:r>
              <a:rPr lang="en-US" sz="1600" b="1" i="1" dirty="0">
                <a:latin typeface="+mn-lt"/>
              </a:rPr>
              <a:t>novel network measures </a:t>
            </a:r>
            <a:r>
              <a:rPr lang="en-US" sz="1600" dirty="0">
                <a:latin typeface="+mn-lt"/>
              </a:rPr>
              <a:t> to classify networks based on the extent to which they conform to our hypothesis.</a:t>
            </a:r>
          </a:p>
          <a:p>
            <a:endParaRPr lang="en-IN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3377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EE5DF-99A4-45FE-BF15-BA629CF62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Metrics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91CB7-CBB3-43CE-8D38-8CC122E1EE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pPr fontAlgn="base"/>
            <a:r>
              <a:rPr lang="en-US" sz="1600" b="1" i="1" dirty="0">
                <a:latin typeface="+mn-lt"/>
              </a:rPr>
              <a:t>Fraction of inter-edges connected to the top core (EF)</a:t>
            </a:r>
          </a:p>
          <a:p>
            <a:pPr lvl="1" fontAlgn="base"/>
            <a:r>
              <a:rPr lang="en-US" sz="1600" b="1" i="1" dirty="0">
                <a:latin typeface="+mn-lt"/>
              </a:rPr>
              <a:t>Higher value  desirable</a:t>
            </a:r>
          </a:p>
          <a:p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05EC2A-1F30-40D0-AFEB-CD396D73F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097" y="1285875"/>
            <a:ext cx="3621088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36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8145-2F86-4EB5-8BF3-DAE1456D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Metrics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0CC9F-DCA3-48C7-AA86-7B668B85F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2800" b="1" i="1" dirty="0"/>
              <a:t> </a:t>
            </a:r>
            <a:r>
              <a:rPr lang="en-US" sz="1600" b="1" i="1" dirty="0">
                <a:latin typeface="+mn-lt"/>
              </a:rPr>
              <a:t>Density of the top-core (ED)</a:t>
            </a:r>
          </a:p>
          <a:p>
            <a:pPr lvl="1" fontAlgn="base"/>
            <a:r>
              <a:rPr lang="en-US" sz="1600" b="1" i="1" dirty="0">
                <a:latin typeface="+mn-lt"/>
              </a:rPr>
              <a:t>higher desirable </a:t>
            </a:r>
          </a:p>
          <a:p>
            <a:pPr marL="603250" lvl="1" indent="0" fontAlgn="base">
              <a:buNone/>
            </a:pPr>
            <a:endParaRPr lang="en-US" sz="1600" b="1" i="1" dirty="0">
              <a:latin typeface="+mn-lt"/>
            </a:endParaRPr>
          </a:p>
          <a:p>
            <a:pPr marL="603250" lvl="1" indent="0" fontAlgn="base">
              <a:buNone/>
            </a:pPr>
            <a:endParaRPr lang="en-US" sz="1600" b="1" i="1" dirty="0">
              <a:latin typeface="+mn-lt"/>
            </a:endParaRPr>
          </a:p>
          <a:p>
            <a:pPr marL="603250" lvl="1" indent="0" fontAlgn="base">
              <a:buNone/>
            </a:pPr>
            <a:endParaRPr lang="en-US" sz="1600" b="1" i="1" dirty="0">
              <a:latin typeface="+mn-lt"/>
            </a:endParaRPr>
          </a:p>
          <a:p>
            <a:pPr fontAlgn="base"/>
            <a:r>
              <a:rPr lang="en-US" sz="1600" b="1" i="1" dirty="0">
                <a:latin typeface="+mn-lt"/>
              </a:rPr>
              <a:t>Average density of the non-top cores (CD)</a:t>
            </a:r>
          </a:p>
          <a:p>
            <a:pPr lvl="1" fontAlgn="base"/>
            <a:r>
              <a:rPr lang="en-US" sz="1600" b="1" i="1" dirty="0">
                <a:latin typeface="+mn-lt"/>
              </a:rPr>
              <a:t>Lower desirable</a:t>
            </a:r>
          </a:p>
          <a:p>
            <a:endParaRPr lang="en-I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FB0EA5D-84D6-4B79-B8F3-B2CB04AE1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666" y="938733"/>
            <a:ext cx="3639265" cy="273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6813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A45AA-238D-491D-B9B9-42883C40D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51" y="132514"/>
            <a:ext cx="7164549" cy="633010"/>
          </a:xfrm>
        </p:spPr>
        <p:txBody>
          <a:bodyPr/>
          <a:lstStyle/>
          <a:p>
            <a:r>
              <a:rPr lang="en-IN" sz="3600" dirty="0">
                <a:latin typeface="+mj-lt"/>
              </a:rPr>
              <a:t>Metrics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237BFC-ECB7-405A-98E7-E7DA1632D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3190" y="3800750"/>
            <a:ext cx="7771588" cy="1120590"/>
          </a:xfrm>
        </p:spPr>
        <p:txBody>
          <a:bodyPr/>
          <a:lstStyle/>
          <a:p>
            <a:pPr marL="285750" indent="-285750" algn="ctr" fontAlgn="base">
              <a:buFont typeface="Wingdings" panose="05000000000000000000" pitchFamily="2" charset="2"/>
              <a:buChar char="q"/>
            </a:pPr>
            <a:endParaRPr lang="en-US" b="1" i="1" dirty="0"/>
          </a:p>
          <a:p>
            <a:pPr marL="285750" indent="-285750" algn="ctr" fontAlgn="base">
              <a:buFont typeface="Wingdings" panose="05000000000000000000" pitchFamily="2" charset="2"/>
              <a:buChar char="q"/>
            </a:pPr>
            <a:endParaRPr lang="en-US" b="1" i="1" dirty="0"/>
          </a:p>
          <a:p>
            <a:pPr marL="285750" indent="-285750" algn="ctr" fontAlgn="base">
              <a:buFont typeface="Wingdings" panose="05000000000000000000" pitchFamily="2" charset="2"/>
              <a:buChar char="q"/>
            </a:pPr>
            <a:endParaRPr lang="en-US" b="1" i="1" dirty="0"/>
          </a:p>
          <a:p>
            <a:pPr marL="285750" indent="-285750" algn="ctr" fontAlgn="base">
              <a:buFont typeface="Wingdings" panose="05000000000000000000" pitchFamily="2" charset="2"/>
              <a:buChar char="q"/>
            </a:pPr>
            <a:r>
              <a:rPr lang="en-US" b="1" i="1" dirty="0"/>
              <a:t>Top-core overlap (EO)</a:t>
            </a:r>
          </a:p>
          <a:p>
            <a:pPr marL="742950" lvl="1" indent="-285750" algn="ctr" fontAlgn="base">
              <a:buFont typeface="Wingdings" panose="05000000000000000000" pitchFamily="2" charset="2"/>
              <a:buChar char="q"/>
            </a:pPr>
            <a:r>
              <a:rPr lang="en-US" b="1" i="1" dirty="0"/>
              <a:t>Higher desirable</a:t>
            </a:r>
          </a:p>
          <a:p>
            <a:pPr algn="ctr"/>
            <a:endParaRPr lang="en-I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A8BC658-0351-4421-9DA7-69AD26DE8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53" y="858503"/>
            <a:ext cx="3472682" cy="26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606D314-68FE-44CD-A16D-6B2F73864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016" y="916354"/>
            <a:ext cx="3131031" cy="234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400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0AB77-E1DD-4E2D-BD70-CB6D30638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6F551-455D-4E63-B46A-6BEE35E00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977" y="938733"/>
            <a:ext cx="8325873" cy="3810373"/>
          </a:xfrm>
        </p:spPr>
        <p:txBody>
          <a:bodyPr/>
          <a:lstStyle/>
          <a:p>
            <a:r>
              <a:rPr lang="en-US" sz="1600" b="1" dirty="0">
                <a:latin typeface="+mn-lt"/>
              </a:rPr>
              <a:t>Centrality metric</a:t>
            </a:r>
            <a:r>
              <a:rPr lang="en-US" sz="1600" dirty="0">
                <a:latin typeface="+mn-lt"/>
              </a:rPr>
              <a:t>  is</a:t>
            </a:r>
            <a:r>
              <a:rPr lang="en-US" sz="1600" b="1" i="1" dirty="0">
                <a:latin typeface="+mn-lt"/>
              </a:rPr>
              <a:t> expensive to compute</a:t>
            </a:r>
            <a:r>
              <a:rPr lang="en-US" sz="1600" dirty="0">
                <a:latin typeface="+mn-lt"/>
              </a:rPr>
              <a:t> for large graphs </a:t>
            </a:r>
          </a:p>
          <a:p>
            <a:endParaRPr lang="en-US" sz="1600" dirty="0">
              <a:latin typeface="+mn-lt"/>
            </a:endParaRPr>
          </a:p>
          <a:p>
            <a:r>
              <a:rPr lang="en-US" sz="2000" b="1" u="sng" dirty="0">
                <a:latin typeface="+mn-lt"/>
              </a:rPr>
              <a:t>Key Research Question:</a:t>
            </a:r>
          </a:p>
          <a:p>
            <a:pPr lvl="1"/>
            <a:r>
              <a:rPr lang="en-US" sz="1600" dirty="0">
                <a:latin typeface="+mn-lt"/>
              </a:rPr>
              <a:t>Can we use </a:t>
            </a:r>
            <a:r>
              <a:rPr lang="en-US" sz="1600" b="1" i="1" dirty="0">
                <a:solidFill>
                  <a:srgbClr val="C00000"/>
                </a:solidFill>
                <a:latin typeface="+mn-lt"/>
              </a:rPr>
              <a:t>intrinsic network organization </a:t>
            </a:r>
            <a:r>
              <a:rPr lang="en-US" sz="1600" dirty="0">
                <a:latin typeface="+mn-lt"/>
              </a:rPr>
              <a:t>to discover central nodes ?</a:t>
            </a:r>
          </a:p>
          <a:p>
            <a:pPr lvl="1"/>
            <a:endParaRPr lang="en-US" sz="1600" dirty="0">
              <a:latin typeface="+mn-lt"/>
            </a:endParaRPr>
          </a:p>
          <a:p>
            <a:pPr lvl="1"/>
            <a:r>
              <a:rPr lang="en-US" sz="1600" dirty="0">
                <a:latin typeface="+mn-lt"/>
              </a:rPr>
              <a:t>What </a:t>
            </a:r>
            <a:r>
              <a:rPr lang="en-US" sz="1600" b="1" i="1" dirty="0">
                <a:solidFill>
                  <a:srgbClr val="C00000"/>
                </a:solidFill>
                <a:latin typeface="+mn-lt"/>
              </a:rPr>
              <a:t>organizational properties </a:t>
            </a:r>
            <a:r>
              <a:rPr lang="en-US" sz="1600" dirty="0">
                <a:latin typeface="+mn-lt"/>
              </a:rPr>
              <a:t>do networks have where explicit computation can be avoided ?</a:t>
            </a:r>
          </a:p>
          <a:p>
            <a:pPr marL="603250" lvl="1" indent="0">
              <a:buNone/>
            </a:pPr>
            <a:endParaRPr lang="en-US" sz="1600" dirty="0">
              <a:latin typeface="+mn-lt"/>
            </a:endParaRPr>
          </a:p>
          <a:p>
            <a:pPr lvl="1"/>
            <a:r>
              <a:rPr lang="en-US" sz="1600" dirty="0">
                <a:latin typeface="+mn-lt"/>
              </a:rPr>
              <a:t>Can we utilize such properties in both </a:t>
            </a:r>
            <a:r>
              <a:rPr lang="en-US" sz="1600" b="1" i="1" dirty="0">
                <a:solidFill>
                  <a:srgbClr val="C00000"/>
                </a:solidFill>
                <a:latin typeface="+mn-lt"/>
              </a:rPr>
              <a:t>static and dynamic graphs </a:t>
            </a:r>
            <a:r>
              <a:rPr lang="en-US" sz="1600" dirty="0">
                <a:latin typeface="+mn-lt"/>
              </a:rPr>
              <a:t>?</a:t>
            </a:r>
          </a:p>
          <a:p>
            <a:pPr marL="603250" lvl="1" indent="0">
              <a:buNone/>
            </a:pPr>
            <a:endParaRPr lang="en-US" sz="1600" dirty="0">
              <a:latin typeface="+mn-lt"/>
            </a:endParaRPr>
          </a:p>
          <a:p>
            <a:pPr marL="603250" lvl="1" indent="0">
              <a:buNone/>
            </a:pPr>
            <a:endParaRPr lang="en-US" sz="1600" dirty="0">
              <a:latin typeface="+mn-lt"/>
            </a:endParaRPr>
          </a:p>
          <a:p>
            <a:pPr marL="603250" lvl="1" indent="0">
              <a:buNone/>
            </a:pPr>
            <a:endParaRPr lang="en-US" sz="1600" dirty="0">
              <a:latin typeface="+mn-lt"/>
            </a:endParaRPr>
          </a:p>
          <a:p>
            <a:pPr marL="603250" lvl="1" indent="0">
              <a:buNone/>
            </a:pPr>
            <a:endParaRPr lang="en-US" sz="1600" dirty="0">
              <a:latin typeface="+mn-lt"/>
            </a:endParaRPr>
          </a:p>
          <a:p>
            <a:pPr lvl="1"/>
            <a:endParaRPr lang="en-US" sz="1600" dirty="0">
              <a:latin typeface="+mn-lt"/>
            </a:endParaRPr>
          </a:p>
          <a:p>
            <a:pPr lvl="1"/>
            <a:endParaRPr lang="en-IN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93371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8B60-3F33-4BCB-8D63-CABB68C3D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46" y="208432"/>
            <a:ext cx="7795141" cy="590708"/>
          </a:xfrm>
        </p:spPr>
        <p:txBody>
          <a:bodyPr/>
          <a:lstStyle/>
          <a:p>
            <a:r>
              <a:rPr lang="en-IN" dirty="0">
                <a:latin typeface="+mj-lt"/>
              </a:rPr>
              <a:t>Distribution Computation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9FF8CE-D229-4213-924C-36152DCB750B}"/>
              </a:ext>
            </a:extLst>
          </p:cNvPr>
          <p:cNvSpPr/>
          <p:nvPr/>
        </p:nvSpPr>
        <p:spPr>
          <a:xfrm>
            <a:off x="660827" y="2082373"/>
            <a:ext cx="1552175" cy="114492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Network (N1) </a:t>
            </a:r>
          </a:p>
          <a:p>
            <a:r>
              <a:rPr lang="en-US" dirty="0">
                <a:solidFill>
                  <a:schemeClr val="tx1"/>
                </a:solidFill>
              </a:rPr>
              <a:t>With t time steps</a:t>
            </a:r>
          </a:p>
          <a:p>
            <a:br>
              <a:rPr lang="en-US" dirty="0">
                <a:solidFill>
                  <a:schemeClr val="tx1"/>
                </a:solidFill>
              </a:rPr>
            </a:b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9E16B94-524C-44AB-8822-8C87FB113E41}"/>
              </a:ext>
            </a:extLst>
          </p:cNvPr>
          <p:cNvSpPr/>
          <p:nvPr/>
        </p:nvSpPr>
        <p:spPr>
          <a:xfrm>
            <a:off x="3493994" y="913920"/>
            <a:ext cx="1352390" cy="723580"/>
          </a:xfrm>
          <a:prstGeom prst="roundRect">
            <a:avLst>
              <a:gd name="adj" fmla="val 16667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200" dirty="0">
              <a:solidFill>
                <a:schemeClr val="tx1"/>
              </a:solidFill>
            </a:endParaRPr>
          </a:p>
          <a:p>
            <a:r>
              <a:rPr lang="en-IN" sz="1200" dirty="0">
                <a:solidFill>
                  <a:schemeClr val="tx1"/>
                </a:solidFill>
              </a:rPr>
              <a:t>EF </a:t>
            </a:r>
          </a:p>
          <a:p>
            <a:r>
              <a:rPr lang="en-IN" sz="1200" dirty="0">
                <a:solidFill>
                  <a:schemeClr val="tx1"/>
                </a:solidFill>
              </a:rPr>
              <a:t>t computations</a:t>
            </a:r>
          </a:p>
          <a:p>
            <a:br>
              <a:rPr lang="en-IN" sz="1200" dirty="0">
                <a:solidFill>
                  <a:schemeClr val="tx1"/>
                </a:solidFill>
              </a:rPr>
            </a:b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3133863-C4D7-4459-B33C-C651E5F7D427}"/>
              </a:ext>
            </a:extLst>
          </p:cNvPr>
          <p:cNvSpPr/>
          <p:nvPr/>
        </p:nvSpPr>
        <p:spPr>
          <a:xfrm>
            <a:off x="3525690" y="1848170"/>
            <a:ext cx="1352390" cy="72358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CD  t computations</a:t>
            </a:r>
          </a:p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3F6D84F-4BAB-468F-BAB2-316DC3282C0F}"/>
              </a:ext>
            </a:extLst>
          </p:cNvPr>
          <p:cNvSpPr/>
          <p:nvPr/>
        </p:nvSpPr>
        <p:spPr>
          <a:xfrm>
            <a:off x="3525690" y="2873828"/>
            <a:ext cx="1352390" cy="72358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ED  t computations</a:t>
            </a:r>
          </a:p>
          <a:p>
            <a:pPr algn="ctr"/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EE77FED-A9AD-40EC-963F-AF43DBE4D9BE}"/>
              </a:ext>
            </a:extLst>
          </p:cNvPr>
          <p:cNvSpPr/>
          <p:nvPr/>
        </p:nvSpPr>
        <p:spPr>
          <a:xfrm>
            <a:off x="3493994" y="3899486"/>
            <a:ext cx="1384086" cy="78905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CO  t-1 computations</a:t>
            </a:r>
          </a:p>
          <a:p>
            <a:pPr algn="ctr"/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BA99D3C-8313-46D2-95DA-37EC92F097E5}"/>
              </a:ext>
            </a:extLst>
          </p:cNvPr>
          <p:cNvSpPr/>
          <p:nvPr/>
        </p:nvSpPr>
        <p:spPr>
          <a:xfrm>
            <a:off x="6131859" y="2351314"/>
            <a:ext cx="1352390" cy="87598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Generate </a:t>
            </a:r>
          </a:p>
          <a:p>
            <a:r>
              <a:rPr lang="en-US" b="1" dirty="0" err="1">
                <a:solidFill>
                  <a:schemeClr val="tx1"/>
                </a:solidFill>
              </a:rPr>
              <a:t>cdf</a:t>
            </a:r>
            <a:r>
              <a:rPr lang="en-US" b="1" dirty="0">
                <a:solidFill>
                  <a:schemeClr val="tx1"/>
                </a:solidFill>
              </a:rPr>
              <a:t> for</a:t>
            </a:r>
          </a:p>
          <a:p>
            <a:r>
              <a:rPr lang="en-US" b="1" dirty="0">
                <a:solidFill>
                  <a:schemeClr val="tx1"/>
                </a:solidFill>
              </a:rPr>
              <a:t>each metric</a:t>
            </a:r>
          </a:p>
          <a:p>
            <a:br>
              <a:rPr lang="en-US" b="1" dirty="0">
                <a:solidFill>
                  <a:schemeClr val="tx1"/>
                </a:solidFill>
              </a:rPr>
            </a:b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93AB32-7809-4060-A621-ED4C600E633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2213002" y="1275710"/>
            <a:ext cx="1280992" cy="137912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0EF636-B210-4867-AC1E-D598E8838C27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2213002" y="2209960"/>
            <a:ext cx="1312688" cy="4448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578730-86A7-4238-921A-A47FBA1D4895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213002" y="2654834"/>
            <a:ext cx="1312688" cy="5807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86F6AF-42DB-4254-A695-2C23AA6A8929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2213002" y="2654834"/>
            <a:ext cx="1280992" cy="1639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1250B6-1ED3-4D8B-9483-CEEDD6F7CEF8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4846384" y="1275710"/>
            <a:ext cx="1285475" cy="1513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0E89CB-F7CE-4B1A-A384-F56DDCAE3D61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4878080" y="2209960"/>
            <a:ext cx="1253779" cy="5793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638E97-5F7A-44BE-9049-D7F97E077298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873597" y="2789304"/>
            <a:ext cx="1258262" cy="4790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79E90A-48EB-45F3-85F3-3AF6EA72DA91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846384" y="2789304"/>
            <a:ext cx="1285475" cy="15374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40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A2EE2-8317-4771-A14C-A13A9B24D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52" y="216115"/>
            <a:ext cx="7771588" cy="636815"/>
          </a:xfrm>
        </p:spPr>
        <p:txBody>
          <a:bodyPr/>
          <a:lstStyle/>
          <a:p>
            <a:r>
              <a:rPr lang="en-IN" dirty="0">
                <a:latin typeface="+mj-lt"/>
              </a:rPr>
              <a:t>Datasets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CDA99F8-65B6-4020-819C-379769992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28" y="1436915"/>
            <a:ext cx="6756642" cy="219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0C54D2-B5A4-4831-B0C2-35F34D90E773}"/>
              </a:ext>
            </a:extLst>
          </p:cNvPr>
          <p:cNvSpPr txBox="1"/>
          <p:nvPr/>
        </p:nvSpPr>
        <p:spPr>
          <a:xfrm>
            <a:off x="553752" y="4218534"/>
            <a:ext cx="8175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8 Real world networks</a:t>
            </a:r>
            <a:r>
              <a:rPr lang="en-US" dirty="0"/>
              <a:t> used in our experiments. </a:t>
            </a:r>
            <a:r>
              <a:rPr lang="en-US" b="1" i="1" dirty="0"/>
              <a:t> synthetic networks </a:t>
            </a:r>
            <a:r>
              <a:rPr lang="en-US" dirty="0"/>
              <a:t>generated by synthetic network generators such as Musketeer</a:t>
            </a:r>
            <a:r>
              <a:rPr lang="en-US" baseline="30000" dirty="0"/>
              <a:t>[3]</a:t>
            </a:r>
            <a:r>
              <a:rPr lang="en-US" dirty="0"/>
              <a:t>, Dancer</a:t>
            </a:r>
            <a:r>
              <a:rPr lang="en-US" baseline="30000" dirty="0"/>
              <a:t>[4]</a:t>
            </a:r>
            <a:r>
              <a:rPr lang="en-US" dirty="0"/>
              <a:t> also used.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165724-7457-4AB3-A0A5-70F8604DFB56}"/>
              </a:ext>
            </a:extLst>
          </p:cNvPr>
          <p:cNvSpPr txBox="1"/>
          <p:nvPr/>
        </p:nvSpPr>
        <p:spPr>
          <a:xfrm>
            <a:off x="7579988" y="4851112"/>
            <a:ext cx="1490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da-DK" sz="900" dirty="0"/>
              <a:t>3 A. Gutfraind et al</a:t>
            </a:r>
          </a:p>
          <a:p>
            <a:pPr fontAlgn="base"/>
            <a:r>
              <a:rPr lang="da-DK" sz="900" dirty="0"/>
              <a:t>4 Benyahia, Oualid, et al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45269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69DA6-A647-49E2-AAE5-F09B8CC74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18" y="70118"/>
            <a:ext cx="8221415" cy="1021895"/>
          </a:xfrm>
        </p:spPr>
        <p:txBody>
          <a:bodyPr/>
          <a:lstStyle/>
          <a:p>
            <a:r>
              <a:rPr lang="en-IN" dirty="0">
                <a:latin typeface="+mj-lt"/>
              </a:rPr>
              <a:t>Classification Framework Overview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3832312-30FB-44F6-81E0-B20256D34DDD}"/>
              </a:ext>
            </a:extLst>
          </p:cNvPr>
          <p:cNvSpPr/>
          <p:nvPr/>
        </p:nvSpPr>
        <p:spPr>
          <a:xfrm>
            <a:off x="453358" y="1652067"/>
            <a:ext cx="1467651" cy="1283234"/>
          </a:xfrm>
          <a:prstGeom prst="flowChartProcess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Generate CDF for each metric</a:t>
            </a:r>
          </a:p>
          <a:p>
            <a:r>
              <a:rPr lang="en-US" dirty="0">
                <a:solidFill>
                  <a:schemeClr val="tx1"/>
                </a:solidFill>
              </a:rPr>
              <a:t>for all networks</a:t>
            </a:r>
          </a:p>
          <a:p>
            <a:br>
              <a:rPr lang="en-US" dirty="0">
                <a:solidFill>
                  <a:schemeClr val="tx1"/>
                </a:solidFill>
              </a:rPr>
            </a:b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EB937B32-EC19-44F6-B87D-92BDEC76E499}"/>
              </a:ext>
            </a:extLst>
          </p:cNvPr>
          <p:cNvSpPr/>
          <p:nvPr/>
        </p:nvSpPr>
        <p:spPr>
          <a:xfrm>
            <a:off x="2698626" y="1652067"/>
            <a:ext cx="1789099" cy="1283234"/>
          </a:xfrm>
          <a:prstGeom prst="flowChartProcess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Cluster Networks based on a metric using</a:t>
            </a:r>
          </a:p>
          <a:p>
            <a:r>
              <a:rPr lang="en-US" dirty="0">
                <a:solidFill>
                  <a:schemeClr val="tx1"/>
                </a:solidFill>
              </a:rPr>
              <a:t>Hierarchical clustering</a:t>
            </a:r>
          </a:p>
          <a:p>
            <a:br>
              <a:rPr lang="en-US" dirty="0">
                <a:solidFill>
                  <a:schemeClr val="tx1"/>
                </a:solidFill>
              </a:rPr>
            </a:b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F2402154-DD49-4F7F-B3EE-678D116E7F84}"/>
              </a:ext>
            </a:extLst>
          </p:cNvPr>
          <p:cNvSpPr/>
          <p:nvPr/>
        </p:nvSpPr>
        <p:spPr>
          <a:xfrm>
            <a:off x="6276824" y="989959"/>
            <a:ext cx="1789098" cy="1021895"/>
          </a:xfrm>
          <a:prstGeom prst="flowChartProcess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Cluster(G) all networks conform to desirable property</a:t>
            </a:r>
          </a:p>
          <a:p>
            <a:br>
              <a:rPr lang="en-US" dirty="0">
                <a:solidFill>
                  <a:schemeClr val="tx1"/>
                </a:solidFill>
              </a:rPr>
            </a:b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CA61E77B-C4F2-489F-AEA3-84F7D07ADEB0}"/>
              </a:ext>
            </a:extLst>
          </p:cNvPr>
          <p:cNvSpPr/>
          <p:nvPr/>
        </p:nvSpPr>
        <p:spPr>
          <a:xfrm>
            <a:off x="6276823" y="3058245"/>
            <a:ext cx="1789097" cy="1225924"/>
          </a:xfrm>
          <a:prstGeom prst="flowChartProcess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Cluster(B) all networks </a:t>
            </a:r>
            <a:r>
              <a:rPr lang="en-US" dirty="0" err="1">
                <a:solidFill>
                  <a:schemeClr val="tx1"/>
                </a:solidFill>
              </a:rPr>
              <a:t>donot</a:t>
            </a:r>
            <a:r>
              <a:rPr lang="en-US" dirty="0">
                <a:solidFill>
                  <a:schemeClr val="tx1"/>
                </a:solidFill>
              </a:rPr>
              <a:t> conform to desirable property</a:t>
            </a:r>
          </a:p>
          <a:p>
            <a:br>
              <a:rPr lang="en-US" dirty="0">
                <a:solidFill>
                  <a:schemeClr val="tx1"/>
                </a:solidFill>
              </a:rPr>
            </a:b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52EE12-3C8D-4E03-9EBA-7552D59006E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921009" y="2293684"/>
            <a:ext cx="777617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FA9D95-EC6B-4C3A-99AD-9D963F5FF613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487725" y="1500907"/>
            <a:ext cx="1789099" cy="93365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EC1A1C-D53C-4C34-A3BC-004D33F13783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487725" y="2434559"/>
            <a:ext cx="1789098" cy="12366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9312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BA9D472A-EB1E-4F82-BB8D-9377370B6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67" y="216965"/>
            <a:ext cx="8091466" cy="470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23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D7B49-1B41-493F-B641-0135C0B2E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067" y="85486"/>
            <a:ext cx="7771588" cy="1021895"/>
          </a:xfrm>
        </p:spPr>
        <p:txBody>
          <a:bodyPr/>
          <a:lstStyle/>
          <a:p>
            <a:r>
              <a:rPr lang="en-IN" dirty="0">
                <a:latin typeface="+mj-lt"/>
              </a:rPr>
              <a:t>Prediction Framework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40EEE-397C-4B66-BA95-15C4DF14F8C4}"/>
              </a:ext>
            </a:extLst>
          </p:cNvPr>
          <p:cNvSpPr txBox="1"/>
          <p:nvPr/>
        </p:nvSpPr>
        <p:spPr>
          <a:xfrm>
            <a:off x="242047" y="2489625"/>
            <a:ext cx="8659906" cy="5232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Our experiments show that networks where majority of heuristics is classified as G class,  we </a:t>
            </a:r>
            <a:r>
              <a:rPr lang="en-US" b="1" i="1" dirty="0"/>
              <a:t>predict </a:t>
            </a:r>
            <a:r>
              <a:rPr lang="en-US" dirty="0"/>
              <a:t>the extent to which high central nodes </a:t>
            </a:r>
            <a:r>
              <a:rPr lang="en-US" b="1" i="1" dirty="0"/>
              <a:t>retain their ranks</a:t>
            </a:r>
            <a:r>
              <a:rPr lang="en-US" dirty="0"/>
              <a:t> using time series models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155D9-3145-4572-9570-DD9A9B4A9D51}"/>
              </a:ext>
            </a:extLst>
          </p:cNvPr>
          <p:cNvSpPr txBox="1"/>
          <p:nvPr/>
        </p:nvSpPr>
        <p:spPr>
          <a:xfrm>
            <a:off x="242047" y="1404895"/>
            <a:ext cx="8659906" cy="3077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How does the classification help us ?</a:t>
            </a:r>
          </a:p>
        </p:txBody>
      </p:sp>
    </p:spTree>
    <p:extLst>
      <p:ext uri="{BB962C8B-B14F-4D97-AF65-F5344CB8AC3E}">
        <p14:creationId xmlns:p14="http://schemas.microsoft.com/office/powerpoint/2010/main" val="12981643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9665-4DA9-49B8-B788-90AB22821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015" y="108538"/>
            <a:ext cx="7771588" cy="1021895"/>
          </a:xfrm>
        </p:spPr>
        <p:txBody>
          <a:bodyPr/>
          <a:lstStyle/>
          <a:p>
            <a:r>
              <a:rPr lang="en-IN" dirty="0">
                <a:latin typeface="+mj-lt"/>
              </a:rPr>
              <a:t>Prediction Framework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44E4E-41A5-4EB9-A192-B55718127204}"/>
              </a:ext>
            </a:extLst>
          </p:cNvPr>
          <p:cNvSpPr txBox="1"/>
          <p:nvPr/>
        </p:nvSpPr>
        <p:spPr>
          <a:xfrm>
            <a:off x="607039" y="1367758"/>
            <a:ext cx="78607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IN" sz="1600" dirty="0">
                <a:latin typeface="+mn-lt"/>
                <a:ea typeface="SimSun" panose="02010600030101010101" pitchFamily="2" charset="-122"/>
                <a:cs typeface="Arial" panose="020B0604020202020204" pitchFamily="34" charset="0"/>
              </a:rPr>
              <a:t>We use Auto-Regressive-Integrated-Moving-Average (ARIMA) model for prediction</a:t>
            </a:r>
          </a:p>
          <a:p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A925E5-C3DD-424B-87DF-90572E378E18}"/>
              </a:ext>
            </a:extLst>
          </p:cNvPr>
          <p:cNvSpPr/>
          <p:nvPr/>
        </p:nvSpPr>
        <p:spPr>
          <a:xfrm>
            <a:off x="1098911" y="2717747"/>
            <a:ext cx="6619795" cy="769441"/>
          </a:xfrm>
          <a:prstGeom prst="rect">
            <a:avLst/>
          </a:prstGeom>
          <a:ln w="22225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r>
              <a:rPr lang="zh-CN" altLang="en-IN" dirty="0">
                <a:latin typeface="Abyssinica SIL" charset="0"/>
                <a:ea typeface="SimSun" panose="02010600030101010101" pitchFamily="2" charset="-122"/>
                <a:cs typeface="Arial" panose="020B0604020202020204" pitchFamily="34" charset="0"/>
              </a:rPr>
              <a:t>On fitting ARIMA(p,d,q) model, we obtain an auto-regressive equation of the form</a:t>
            </a:r>
          </a:p>
          <a:p>
            <a:endParaRPr lang="zh-CN" altLang="en-IN" dirty="0">
              <a:latin typeface="Abyssinica SIL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zh-CN" altLang="en-IN" dirty="0">
                <a:latin typeface="Abyssinica SIL" charset="0"/>
                <a:ea typeface="SimSun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IN" sz="1600" dirty="0">
                <a:latin typeface="Abyssinica SIL" charset="0"/>
                <a:ea typeface="SimSun" panose="02010600030101010101" pitchFamily="2" charset="-122"/>
                <a:cs typeface="Arial" panose="020B0604020202020204" pitchFamily="34" charset="0"/>
              </a:rPr>
              <a:t>y</a:t>
            </a:r>
            <a:r>
              <a:rPr lang="zh-CN" altLang="en-IN" sz="1600" baseline="-25000" dirty="0">
                <a:latin typeface="Abyssinica SIL" charset="0"/>
                <a:ea typeface="SimSun" panose="02010600030101010101" pitchFamily="2" charset="-122"/>
                <a:cs typeface="Arial" panose="020B0604020202020204" pitchFamily="34" charset="0"/>
              </a:rPr>
              <a:t>t</a:t>
            </a:r>
            <a:r>
              <a:rPr lang="zh-CN" altLang="en-IN" sz="1600" dirty="0">
                <a:latin typeface="Abyssinica SIL" charset="0"/>
                <a:ea typeface="SimSun" panose="02010600030101010101" pitchFamily="2" charset="-122"/>
                <a:cs typeface="Arial" panose="020B0604020202020204" pitchFamily="34" charset="0"/>
              </a:rPr>
              <a:t> = a</a:t>
            </a:r>
            <a:r>
              <a:rPr lang="zh-CN" altLang="en-IN" sz="1600" baseline="-25000" dirty="0">
                <a:latin typeface="Abyssinica SIL" charset="0"/>
                <a:ea typeface="SimSun" panose="02010600030101010101" pitchFamily="2" charset="-122"/>
                <a:cs typeface="Arial" panose="020B0604020202020204" pitchFamily="34" charset="0"/>
              </a:rPr>
              <a:t>1</a:t>
            </a:r>
            <a:r>
              <a:rPr lang="zh-CN" altLang="en-IN" sz="1600" dirty="0">
                <a:latin typeface="Abyssinica SIL" charset="0"/>
                <a:ea typeface="SimSun" panose="02010600030101010101" pitchFamily="2" charset="-122"/>
                <a:cs typeface="Arial" panose="020B0604020202020204" pitchFamily="34" charset="0"/>
              </a:rPr>
              <a:t>y</a:t>
            </a:r>
            <a:r>
              <a:rPr lang="zh-CN" altLang="en-IN" sz="1600" baseline="-25000" dirty="0">
                <a:latin typeface="Abyssinica SIL" charset="0"/>
                <a:ea typeface="SimSun" panose="02010600030101010101" pitchFamily="2" charset="-122"/>
                <a:cs typeface="Arial" panose="020B0604020202020204" pitchFamily="34" charset="0"/>
              </a:rPr>
              <a:t>t-1</a:t>
            </a:r>
            <a:r>
              <a:rPr lang="zh-CN" altLang="en-IN" sz="1600" dirty="0">
                <a:latin typeface="Abyssinica SIL" charset="0"/>
                <a:ea typeface="SimSun" panose="02010600030101010101" pitchFamily="2" charset="-122"/>
                <a:cs typeface="Arial" panose="020B0604020202020204" pitchFamily="34" charset="0"/>
              </a:rPr>
              <a:t>+...+a</a:t>
            </a:r>
            <a:r>
              <a:rPr lang="zh-CN" altLang="en-IN" sz="1600" baseline="-25000" dirty="0">
                <a:latin typeface="Abyssinica SIL" charset="0"/>
                <a:ea typeface="SimSun" panose="02010600030101010101" pitchFamily="2" charset="-122"/>
                <a:cs typeface="Arial" panose="020B0604020202020204" pitchFamily="34" charset="0"/>
              </a:rPr>
              <a:t>p</a:t>
            </a:r>
            <a:r>
              <a:rPr lang="zh-CN" altLang="en-IN" sz="1600" dirty="0">
                <a:latin typeface="Abyssinica SIL" charset="0"/>
                <a:ea typeface="SimSun" panose="02010600030101010101" pitchFamily="2" charset="-122"/>
                <a:cs typeface="Arial" panose="020B0604020202020204" pitchFamily="34" charset="0"/>
              </a:rPr>
              <a:t>y</a:t>
            </a:r>
            <a:r>
              <a:rPr lang="zh-CN" altLang="en-IN" sz="1600" baseline="-25000" dirty="0">
                <a:latin typeface="Abyssinica SIL" charset="0"/>
                <a:ea typeface="SimSun" panose="02010600030101010101" pitchFamily="2" charset="-122"/>
                <a:cs typeface="Arial" panose="020B0604020202020204" pitchFamily="34" charset="0"/>
              </a:rPr>
              <a:t>t-p</a:t>
            </a:r>
            <a:r>
              <a:rPr lang="zh-CN" altLang="en-IN" sz="1600" dirty="0">
                <a:latin typeface="Abyssinica SIL" charset="0"/>
                <a:ea typeface="SimSun" panose="02010600030101010101" pitchFamily="2" charset="-122"/>
                <a:cs typeface="Arial" panose="020B0604020202020204" pitchFamily="34" charset="0"/>
              </a:rPr>
              <a:t>+b</a:t>
            </a:r>
            <a:r>
              <a:rPr lang="zh-CN" altLang="en-IN" sz="1600" baseline="-25000" dirty="0">
                <a:latin typeface="Abyssinica SIL" charset="0"/>
                <a:ea typeface="SimSun" panose="02010600030101010101" pitchFamily="2" charset="-122"/>
                <a:cs typeface="Arial" panose="020B0604020202020204" pitchFamily="34" charset="0"/>
              </a:rPr>
              <a:t>1</a:t>
            </a:r>
            <a:r>
              <a:rPr lang="zh-CN" altLang="en-IN" sz="1600" dirty="0">
                <a:latin typeface="Abyssinica SIL" charset="0"/>
                <a:ea typeface="SimSun" panose="02010600030101010101" pitchFamily="2" charset="-122"/>
                <a:cs typeface="Arial" panose="020B0604020202020204" pitchFamily="34" charset="0"/>
              </a:rPr>
              <a:t>e</a:t>
            </a:r>
            <a:r>
              <a:rPr lang="zh-CN" altLang="en-IN" sz="1600" baseline="-25000" dirty="0">
                <a:latin typeface="Abyssinica SIL" charset="0"/>
                <a:ea typeface="SimSun" panose="02010600030101010101" pitchFamily="2" charset="-122"/>
                <a:cs typeface="Arial" panose="020B0604020202020204" pitchFamily="34" charset="0"/>
              </a:rPr>
              <a:t>t-1</a:t>
            </a:r>
            <a:r>
              <a:rPr lang="zh-CN" altLang="en-IN" sz="1600" dirty="0">
                <a:latin typeface="Abyssinica SIL" charset="0"/>
                <a:ea typeface="SimSun" panose="02010600030101010101" pitchFamily="2" charset="-122"/>
                <a:cs typeface="Arial" panose="020B0604020202020204" pitchFamily="34" charset="0"/>
              </a:rPr>
              <a:t>+...+b</a:t>
            </a:r>
            <a:r>
              <a:rPr lang="zh-CN" altLang="en-IN" sz="1600" baseline="-25000" dirty="0">
                <a:latin typeface="Abyssinica SIL" charset="0"/>
                <a:ea typeface="SimSun" panose="02010600030101010101" pitchFamily="2" charset="-122"/>
                <a:cs typeface="Arial" panose="020B0604020202020204" pitchFamily="34" charset="0"/>
              </a:rPr>
              <a:t>q</a:t>
            </a:r>
            <a:r>
              <a:rPr lang="zh-CN" altLang="en-IN" sz="1600" dirty="0">
                <a:latin typeface="Abyssinica SIL" charset="0"/>
                <a:ea typeface="SimSun" panose="02010600030101010101" pitchFamily="2" charset="-122"/>
                <a:cs typeface="Arial" panose="020B0604020202020204" pitchFamily="34" charset="0"/>
              </a:rPr>
              <a:t>e</a:t>
            </a:r>
            <a:r>
              <a:rPr lang="zh-CN" altLang="en-IN" sz="1600" baseline="-25000" dirty="0">
                <a:latin typeface="Abyssinica SIL" charset="0"/>
                <a:ea typeface="SimSun" panose="02010600030101010101" pitchFamily="2" charset="-122"/>
                <a:cs typeface="Arial" panose="020B0604020202020204" pitchFamily="34" charset="0"/>
              </a:rPr>
              <a:t>t-q</a:t>
            </a:r>
            <a:r>
              <a:rPr lang="zh-CN" altLang="en-IN" sz="1600" dirty="0">
                <a:latin typeface="Abyssinica SIL" charset="0"/>
                <a:ea typeface="SimSun" panose="02010600030101010101" pitchFamily="2" charset="-122"/>
                <a:cs typeface="Arial" panose="020B0604020202020204" pitchFamily="34" charset="0"/>
              </a:rPr>
              <a:t>+c</a:t>
            </a:r>
          </a:p>
        </p:txBody>
      </p:sp>
    </p:spTree>
    <p:extLst>
      <p:ext uri="{BB962C8B-B14F-4D97-AF65-F5344CB8AC3E}">
        <p14:creationId xmlns:p14="http://schemas.microsoft.com/office/powerpoint/2010/main" val="18066237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A47FE1-A224-4DB2-935F-4423075A2897}"/>
              </a:ext>
            </a:extLst>
          </p:cNvPr>
          <p:cNvCxnSpPr/>
          <p:nvPr/>
        </p:nvCxnSpPr>
        <p:spPr>
          <a:xfrm>
            <a:off x="1598279" y="376518"/>
            <a:ext cx="0" cy="195942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9F2CAF-262F-48C8-B455-DC0A7ED05EAE}"/>
              </a:ext>
            </a:extLst>
          </p:cNvPr>
          <p:cNvCxnSpPr/>
          <p:nvPr/>
        </p:nvCxnSpPr>
        <p:spPr>
          <a:xfrm>
            <a:off x="1598279" y="2335946"/>
            <a:ext cx="31581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6125A2-A152-4ADE-BD0A-D20E93E0D5BD}"/>
              </a:ext>
            </a:extLst>
          </p:cNvPr>
          <p:cNvSpPr/>
          <p:nvPr/>
        </p:nvSpPr>
        <p:spPr>
          <a:xfrm>
            <a:off x="1598279" y="1137798"/>
            <a:ext cx="3357923" cy="560374"/>
          </a:xfrm>
          <a:custGeom>
            <a:avLst/>
            <a:gdLst>
              <a:gd name="connsiteX0" fmla="*/ 0 w 3357923"/>
              <a:gd name="connsiteY0" fmla="*/ 560374 h 560374"/>
              <a:gd name="connsiteX1" fmla="*/ 238205 w 3357923"/>
              <a:gd name="connsiteY1" fmla="*/ 391325 h 560374"/>
              <a:gd name="connsiteX2" fmla="*/ 253573 w 3357923"/>
              <a:gd name="connsiteY2" fmla="*/ 391325 h 560374"/>
              <a:gd name="connsiteX3" fmla="*/ 660827 w 3357923"/>
              <a:gd name="connsiteY3" fmla="*/ 506585 h 560374"/>
              <a:gd name="connsiteX4" fmla="*/ 1521439 w 3357923"/>
              <a:gd name="connsiteY4" fmla="*/ 360589 h 560374"/>
              <a:gd name="connsiteX5" fmla="*/ 2036269 w 3357923"/>
              <a:gd name="connsiteY5" fmla="*/ 422061 h 560374"/>
              <a:gd name="connsiteX6" fmla="*/ 2420471 w 3357923"/>
              <a:gd name="connsiteY6" fmla="*/ 7123 h 560374"/>
              <a:gd name="connsiteX7" fmla="*/ 3357923 w 3357923"/>
              <a:gd name="connsiteY7" fmla="*/ 199224 h 56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7923" h="560374">
                <a:moveTo>
                  <a:pt x="0" y="560374"/>
                </a:moveTo>
                <a:lnTo>
                  <a:pt x="238205" y="391325"/>
                </a:lnTo>
                <a:cubicBezTo>
                  <a:pt x="280467" y="363150"/>
                  <a:pt x="183136" y="372115"/>
                  <a:pt x="253573" y="391325"/>
                </a:cubicBezTo>
                <a:cubicBezTo>
                  <a:pt x="324010" y="410535"/>
                  <a:pt x="449516" y="511708"/>
                  <a:pt x="660827" y="506585"/>
                </a:cubicBezTo>
                <a:cubicBezTo>
                  <a:pt x="872138" y="501462"/>
                  <a:pt x="1292199" y="374676"/>
                  <a:pt x="1521439" y="360589"/>
                </a:cubicBezTo>
                <a:cubicBezTo>
                  <a:pt x="1750679" y="346502"/>
                  <a:pt x="1886430" y="480972"/>
                  <a:pt x="2036269" y="422061"/>
                </a:cubicBezTo>
                <a:cubicBezTo>
                  <a:pt x="2186108" y="363150"/>
                  <a:pt x="2200195" y="44262"/>
                  <a:pt x="2420471" y="7123"/>
                </a:cubicBezTo>
                <a:cubicBezTo>
                  <a:pt x="2640747" y="-30016"/>
                  <a:pt x="2999335" y="84604"/>
                  <a:pt x="3357923" y="19922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D2A34-8C1B-4160-BF81-6727536B241F}"/>
              </a:ext>
            </a:extLst>
          </p:cNvPr>
          <p:cNvSpPr txBox="1"/>
          <p:nvPr/>
        </p:nvSpPr>
        <p:spPr>
          <a:xfrm>
            <a:off x="2205318" y="2482008"/>
            <a:ext cx="1644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8287E3-8B1C-4AAD-9D2C-51A6258686B0}"/>
              </a:ext>
            </a:extLst>
          </p:cNvPr>
          <p:cNvSpPr txBox="1"/>
          <p:nvPr/>
        </p:nvSpPr>
        <p:spPr>
          <a:xfrm>
            <a:off x="783772" y="987679"/>
            <a:ext cx="8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Jaccard</a:t>
            </a:r>
          </a:p>
          <a:p>
            <a:r>
              <a:rPr lang="en-IN" dirty="0"/>
              <a:t>Overlap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1FA79-B422-4D52-8283-7EDCF8DC5597}"/>
              </a:ext>
            </a:extLst>
          </p:cNvPr>
          <p:cNvSpPr/>
          <p:nvPr/>
        </p:nvSpPr>
        <p:spPr>
          <a:xfrm>
            <a:off x="2416648" y="1370805"/>
            <a:ext cx="760698" cy="28018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E141BC-527F-452A-93EE-BA3AD98499C0}"/>
              </a:ext>
            </a:extLst>
          </p:cNvPr>
          <p:cNvCxnSpPr>
            <a:cxnSpLocks/>
          </p:cNvCxnSpPr>
          <p:nvPr/>
        </p:nvCxnSpPr>
        <p:spPr>
          <a:xfrm flipH="1">
            <a:off x="3277240" y="873932"/>
            <a:ext cx="461042" cy="62215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546416-4388-492B-A061-63059A6DBAD9}"/>
              </a:ext>
            </a:extLst>
          </p:cNvPr>
          <p:cNvCxnSpPr>
            <a:cxnSpLocks/>
          </p:cNvCxnSpPr>
          <p:nvPr/>
        </p:nvCxnSpPr>
        <p:spPr>
          <a:xfrm flipV="1">
            <a:off x="1825923" y="1552716"/>
            <a:ext cx="758788" cy="12040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AE3AEBC-BD13-4ACE-B21D-CCA580025279}"/>
              </a:ext>
            </a:extLst>
          </p:cNvPr>
          <p:cNvSpPr/>
          <p:nvPr/>
        </p:nvSpPr>
        <p:spPr>
          <a:xfrm>
            <a:off x="3849700" y="419246"/>
            <a:ext cx="1390803" cy="4546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Prediction Point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CEA0C4A-F65E-437F-B616-5EDD777FDEBC}"/>
              </a:ext>
            </a:extLst>
          </p:cNvPr>
          <p:cNvSpPr/>
          <p:nvPr/>
        </p:nvSpPr>
        <p:spPr>
          <a:xfrm>
            <a:off x="314607" y="2599812"/>
            <a:ext cx="1701014" cy="5232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Autoregressive window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DB2761-4F97-4B5C-8B21-ED84A6E21B1F}"/>
              </a:ext>
            </a:extLst>
          </p:cNvPr>
          <p:cNvSpPr txBox="1"/>
          <p:nvPr/>
        </p:nvSpPr>
        <p:spPr>
          <a:xfrm>
            <a:off x="5056096" y="1424594"/>
            <a:ext cx="40648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calculate the </a:t>
            </a:r>
            <a:r>
              <a:rPr lang="en-US" b="1" i="1" dirty="0"/>
              <a:t>overlap between top k high central nodes</a:t>
            </a:r>
            <a:r>
              <a:rPr lang="en-US" dirty="0"/>
              <a:t> across consecutive time steps using Jaccard coefficient (JC).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Prediction of time t is calculated by regressing on JC between t-1 and t-w ( w = window size) </a:t>
            </a:r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725131-FC18-40E0-95D9-0142A1512960}"/>
              </a:ext>
            </a:extLst>
          </p:cNvPr>
          <p:cNvSpPr/>
          <p:nvPr/>
        </p:nvSpPr>
        <p:spPr>
          <a:xfrm>
            <a:off x="1890272" y="3394588"/>
            <a:ext cx="45359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For a given time step t, the original overlap value is </a:t>
            </a:r>
            <a:r>
              <a:rPr lang="en-US" dirty="0" err="1">
                <a:latin typeface="Arial" panose="020B0604020202020204" pitchFamily="34" charset="0"/>
              </a:rPr>
              <a:t>o</a:t>
            </a:r>
            <a:r>
              <a:rPr lang="en-US" baseline="-25000" dirty="0" err="1">
                <a:latin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</a:rPr>
              <a:t> and the predicted value is </a:t>
            </a:r>
            <a:r>
              <a:rPr lang="en-US" dirty="0" err="1">
                <a:latin typeface="Arial" panose="020B0604020202020204" pitchFamily="34" charset="0"/>
              </a:rPr>
              <a:t>p</a:t>
            </a:r>
            <a:r>
              <a:rPr lang="en-US" baseline="-25000" dirty="0" err="1">
                <a:latin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</a:rPr>
              <a:t> , we define the error in </a:t>
            </a:r>
            <a:r>
              <a:rPr lang="en-US" b="1" i="1" dirty="0">
                <a:solidFill>
                  <a:srgbClr val="980000"/>
                </a:solidFill>
                <a:latin typeface="Arial" panose="020B0604020202020204" pitchFamily="34" charset="0"/>
              </a:rPr>
              <a:t>prediction error (e</a:t>
            </a:r>
            <a:r>
              <a:rPr lang="en-US" b="1" i="1" baseline="-25000" dirty="0">
                <a:solidFill>
                  <a:srgbClr val="980000"/>
                </a:solidFill>
                <a:latin typeface="Arial" panose="020B0604020202020204" pitchFamily="34" charset="0"/>
              </a:rPr>
              <a:t>t </a:t>
            </a:r>
            <a:r>
              <a:rPr lang="en-US" b="1" i="1" dirty="0">
                <a:solidFill>
                  <a:srgbClr val="980000"/>
                </a:solidFill>
                <a:latin typeface="Arial" panose="020B0604020202020204" pitchFamily="34" charset="0"/>
              </a:rPr>
              <a:t>) </a:t>
            </a:r>
            <a:r>
              <a:rPr lang="en-US" dirty="0">
                <a:latin typeface="Arial" panose="020B0604020202020204" pitchFamily="34" charset="0"/>
              </a:rPr>
              <a:t>as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18BAD51-1214-4E66-AB05-4F0654D54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240" y="4147571"/>
            <a:ext cx="2121033" cy="62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7175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D7EE393-7705-4864-B18A-AF63F6D03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26" y="896257"/>
            <a:ext cx="8206548" cy="211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2B83AE-2170-4161-9B53-5A01CB5C1392}"/>
              </a:ext>
            </a:extLst>
          </p:cNvPr>
          <p:cNvSpPr/>
          <p:nvPr/>
        </p:nvSpPr>
        <p:spPr>
          <a:xfrm>
            <a:off x="1483018" y="3977429"/>
            <a:ext cx="537498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rgbClr val="FF9900"/>
                </a:solidFill>
                <a:latin typeface="Arial" panose="020B0604020202020204" pitchFamily="34" charset="0"/>
              </a:rPr>
              <a:t>Results for </a:t>
            </a:r>
            <a:r>
              <a:rPr lang="en-IN" b="1" i="1" dirty="0">
                <a:solidFill>
                  <a:srgbClr val="980000"/>
                </a:solidFill>
                <a:latin typeface="Arial" panose="020B0604020202020204" pitchFamily="34" charset="0"/>
              </a:rPr>
              <a:t>ARIMA</a:t>
            </a:r>
            <a:r>
              <a:rPr lang="en-IN" dirty="0">
                <a:solidFill>
                  <a:srgbClr val="FF9900"/>
                </a:solidFill>
                <a:latin typeface="Arial" panose="020B0604020202020204" pitchFamily="34" charset="0"/>
              </a:rPr>
              <a:t> Model</a:t>
            </a:r>
            <a:endParaRPr lang="en-IN" dirty="0"/>
          </a:p>
          <a:p>
            <a:br>
              <a:rPr lang="en-IN" dirty="0"/>
            </a:b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EB52C0-783B-41D6-8B35-1D85EF60A6FE}"/>
              </a:ext>
            </a:extLst>
          </p:cNvPr>
          <p:cNvSpPr/>
          <p:nvPr/>
        </p:nvSpPr>
        <p:spPr>
          <a:xfrm>
            <a:off x="468726" y="1459966"/>
            <a:ext cx="8206548" cy="7684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0C8DFA-295E-4D9D-B45F-666A268BD103}"/>
              </a:ext>
            </a:extLst>
          </p:cNvPr>
          <p:cNvCxnSpPr>
            <a:cxnSpLocks/>
          </p:cNvCxnSpPr>
          <p:nvPr/>
        </p:nvCxnSpPr>
        <p:spPr>
          <a:xfrm flipV="1">
            <a:off x="468726" y="1897956"/>
            <a:ext cx="922084" cy="1739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5287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145446B1-A4B4-482E-8563-4EDB93DCC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357589"/>
            <a:ext cx="763905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60343F-BD25-41D0-8746-4DA1398F6BC9}"/>
              </a:ext>
            </a:extLst>
          </p:cNvPr>
          <p:cNvSpPr/>
          <p:nvPr/>
        </p:nvSpPr>
        <p:spPr>
          <a:xfrm>
            <a:off x="2378208" y="404724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dirty="0">
                <a:solidFill>
                  <a:srgbClr val="FF9900"/>
                </a:solidFill>
                <a:latin typeface="Arial" panose="020B0604020202020204" pitchFamily="34" charset="0"/>
              </a:rPr>
              <a:t>Results for </a:t>
            </a:r>
            <a:r>
              <a:rPr lang="en-IN" b="1" i="1" dirty="0">
                <a:solidFill>
                  <a:srgbClr val="980000"/>
                </a:solidFill>
                <a:latin typeface="Arial" panose="020B0604020202020204" pitchFamily="34" charset="0"/>
              </a:rPr>
              <a:t>AR, MA, ARMA</a:t>
            </a:r>
            <a:r>
              <a:rPr lang="en-IN" dirty="0">
                <a:solidFill>
                  <a:srgbClr val="FF9900"/>
                </a:solidFill>
                <a:latin typeface="Arial" panose="020B0604020202020204" pitchFamily="34" charset="0"/>
              </a:rPr>
              <a:t> models</a:t>
            </a:r>
            <a:endParaRPr lang="en-IN" dirty="0"/>
          </a:p>
          <a:p>
            <a:br>
              <a:rPr lang="en-IN" dirty="0"/>
            </a:b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A7DB0DA-CCD5-42C6-B975-CADF0BF1A471}"/>
              </a:ext>
            </a:extLst>
          </p:cNvPr>
          <p:cNvSpPr/>
          <p:nvPr/>
        </p:nvSpPr>
        <p:spPr>
          <a:xfrm>
            <a:off x="752475" y="1129553"/>
            <a:ext cx="7639050" cy="118334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17609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4FD9D-6B7A-496C-ABA3-F28332F0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859" y="8649"/>
            <a:ext cx="7771588" cy="583024"/>
          </a:xfrm>
        </p:spPr>
        <p:txBody>
          <a:bodyPr/>
          <a:lstStyle/>
          <a:p>
            <a:r>
              <a:rPr lang="en-IN" dirty="0">
                <a:latin typeface="+mj-lt"/>
              </a:rPr>
              <a:t>Predicting top central nodes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75926A01-1A96-4F49-A50E-3ADA555CEBB2}"/>
              </a:ext>
            </a:extLst>
          </p:cNvPr>
          <p:cNvSpPr/>
          <p:nvPr/>
        </p:nvSpPr>
        <p:spPr>
          <a:xfrm>
            <a:off x="188256" y="999163"/>
            <a:ext cx="1713539" cy="116797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tx1"/>
                </a:solidFill>
              </a:rPr>
              <a:t>Calculate </a:t>
            </a:r>
            <a:r>
              <a:rPr lang="en-US" sz="1100" b="1" dirty="0" err="1">
                <a:solidFill>
                  <a:schemeClr val="tx1"/>
                </a:solidFill>
              </a:rPr>
              <a:t>cdf</a:t>
            </a:r>
            <a:r>
              <a:rPr lang="en-US" sz="1100" b="1" dirty="0">
                <a:solidFill>
                  <a:schemeClr val="tx1"/>
                </a:solidFill>
              </a:rPr>
              <a:t> for a new temporal network from previous t-1 values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for each metric</a:t>
            </a:r>
          </a:p>
          <a:p>
            <a:br>
              <a:rPr lang="en-US" sz="1100" b="1" dirty="0">
                <a:solidFill>
                  <a:schemeClr val="tx1"/>
                </a:solidFill>
              </a:rPr>
            </a:br>
            <a:endParaRPr lang="en-IN" sz="1100" b="1" dirty="0">
              <a:solidFill>
                <a:schemeClr val="tx1"/>
              </a:solidFill>
            </a:endParaRP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D93630F8-9C04-4BC7-9734-B5A8FA8D34C1}"/>
              </a:ext>
            </a:extLst>
          </p:cNvPr>
          <p:cNvSpPr/>
          <p:nvPr/>
        </p:nvSpPr>
        <p:spPr>
          <a:xfrm>
            <a:off x="2597202" y="972270"/>
            <a:ext cx="1974797" cy="122176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Classify each metric using nearest centroid method</a:t>
            </a:r>
            <a:endParaRPr lang="en-US" dirty="0">
              <a:solidFill>
                <a:schemeClr val="tx1"/>
              </a:solidFill>
            </a:endParaRPr>
          </a:p>
          <a:p>
            <a:br>
              <a:rPr lang="en-US" dirty="0">
                <a:solidFill>
                  <a:schemeClr val="tx1"/>
                </a:solidFill>
              </a:rPr>
            </a:b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569FE94E-C4BE-4FFF-B7CF-EF1346C31DFD}"/>
              </a:ext>
            </a:extLst>
          </p:cNvPr>
          <p:cNvSpPr/>
          <p:nvPr/>
        </p:nvSpPr>
        <p:spPr>
          <a:xfrm>
            <a:off x="5079147" y="766003"/>
            <a:ext cx="1821116" cy="163429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b="1" dirty="0">
              <a:solidFill>
                <a:schemeClr val="tx1"/>
              </a:solidFill>
            </a:endParaRPr>
          </a:p>
          <a:p>
            <a:r>
              <a:rPr lang="en-US" sz="1200" b="1" dirty="0">
                <a:solidFill>
                  <a:schemeClr val="tx1"/>
                </a:solidFill>
              </a:rPr>
              <a:t>Majority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b="1" dirty="0">
                <a:solidFill>
                  <a:schemeClr val="tx1"/>
                </a:solidFill>
              </a:rPr>
              <a:t>Metric in cluster(G)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?</a:t>
            </a:r>
            <a:endParaRPr lang="en-US" sz="1200" dirty="0">
              <a:solidFill>
                <a:schemeClr val="tx1"/>
              </a:solidFill>
            </a:endParaRPr>
          </a:p>
          <a:p>
            <a:br>
              <a:rPr lang="en-US" sz="1200" dirty="0">
                <a:solidFill>
                  <a:schemeClr val="tx1"/>
                </a:solidFill>
              </a:rPr>
            </a:b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4BA8F5A-DEAA-4348-83B1-58DED0203D72}"/>
              </a:ext>
            </a:extLst>
          </p:cNvPr>
          <p:cNvSpPr/>
          <p:nvPr/>
        </p:nvSpPr>
        <p:spPr>
          <a:xfrm>
            <a:off x="7553404" y="1026179"/>
            <a:ext cx="1552176" cy="111394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Perform explicit computations</a:t>
            </a:r>
            <a:endParaRPr lang="en-US" dirty="0">
              <a:solidFill>
                <a:schemeClr val="tx1"/>
              </a:solidFill>
            </a:endParaRPr>
          </a:p>
          <a:p>
            <a:br>
              <a:rPr lang="en-US" dirty="0">
                <a:solidFill>
                  <a:schemeClr val="tx1"/>
                </a:solidFill>
              </a:rPr>
            </a:b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7BC8A23F-2610-4ED0-B238-61A2BB1D9FC8}"/>
              </a:ext>
            </a:extLst>
          </p:cNvPr>
          <p:cNvSpPr/>
          <p:nvPr/>
        </p:nvSpPr>
        <p:spPr>
          <a:xfrm>
            <a:off x="1102156" y="2873829"/>
            <a:ext cx="1959931" cy="139081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G</a:t>
            </a:r>
            <a:r>
              <a:rPr lang="en-IN" b="1" baseline="-25000" dirty="0">
                <a:solidFill>
                  <a:schemeClr val="tx1"/>
                </a:solidFill>
              </a:rPr>
              <a:t>t</a:t>
            </a:r>
            <a:r>
              <a:rPr lang="en-IN" b="1" dirty="0">
                <a:solidFill>
                  <a:schemeClr val="tx1"/>
                </a:solidFill>
              </a:rPr>
              <a:t> available?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30BDDEF3-0087-4ED4-8B5D-85C176B73B76}"/>
              </a:ext>
            </a:extLst>
          </p:cNvPr>
          <p:cNvSpPr/>
          <p:nvPr/>
        </p:nvSpPr>
        <p:spPr>
          <a:xfrm>
            <a:off x="6516061" y="3108552"/>
            <a:ext cx="1552175" cy="8759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b="1" dirty="0">
              <a:solidFill>
                <a:schemeClr val="tx1"/>
              </a:solidFill>
            </a:endParaRPr>
          </a:p>
          <a:p>
            <a:r>
              <a:rPr lang="en-US" sz="1200" b="1" dirty="0">
                <a:solidFill>
                  <a:schemeClr val="tx1"/>
                </a:solidFill>
              </a:rPr>
              <a:t>Return top k high degree nodes of inner core nodes</a:t>
            </a:r>
            <a:endParaRPr lang="en-US" sz="1200" dirty="0">
              <a:solidFill>
                <a:schemeClr val="tx1"/>
              </a:solidFill>
            </a:endParaRPr>
          </a:p>
          <a:p>
            <a:br>
              <a:rPr lang="en-US" sz="1200" dirty="0">
                <a:solidFill>
                  <a:schemeClr val="tx1"/>
                </a:solidFill>
              </a:rPr>
            </a:b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2FE4B9F3-8C8D-48F4-A56D-CC4FF99B4F8E}"/>
              </a:ext>
            </a:extLst>
          </p:cNvPr>
          <p:cNvSpPr/>
          <p:nvPr/>
        </p:nvSpPr>
        <p:spPr>
          <a:xfrm>
            <a:off x="4203666" y="3928141"/>
            <a:ext cx="1696393" cy="9131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Predict overlap of the top central nodes between G</a:t>
            </a:r>
            <a:r>
              <a:rPr lang="en-US" b="1" baseline="-25000" dirty="0">
                <a:solidFill>
                  <a:schemeClr val="tx1"/>
                </a:solidFill>
              </a:rPr>
              <a:t>t-1</a:t>
            </a:r>
            <a:r>
              <a:rPr lang="en-US" b="1" dirty="0">
                <a:solidFill>
                  <a:schemeClr val="tx1"/>
                </a:solidFill>
              </a:rPr>
              <a:t> and G</a:t>
            </a:r>
            <a:r>
              <a:rPr lang="en-US" b="1" baseline="-25000" dirty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F24410-D4C7-47B4-B7B3-518FA0B1677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901795" y="1583150"/>
            <a:ext cx="695407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12BAFB-B26A-46A7-B430-DBB112B4C4C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571999" y="1583151"/>
            <a:ext cx="50714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60734D-764F-423F-8AB3-BE36839E2EA6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900263" y="1583152"/>
            <a:ext cx="65314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A482D3-DEC0-46E1-8D70-684E7D208D10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3062087" y="3546542"/>
            <a:ext cx="3453974" cy="2269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A0D54E1-04B2-4B9D-8009-E39A4BF68C8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16342" y="3499828"/>
            <a:ext cx="430307" cy="195993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D76AA80-DAC3-48F2-BF76-F9C0FF61DD5C}"/>
              </a:ext>
            </a:extLst>
          </p:cNvPr>
          <p:cNvCxnSpPr>
            <a:cxnSpLocks/>
          </p:cNvCxnSpPr>
          <p:nvPr/>
        </p:nvCxnSpPr>
        <p:spPr>
          <a:xfrm rot="5400000">
            <a:off x="3833853" y="717977"/>
            <a:ext cx="473529" cy="383817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26E003B-4D4C-4BBE-A179-64A3771020BB}"/>
              </a:ext>
            </a:extLst>
          </p:cNvPr>
          <p:cNvSpPr txBox="1"/>
          <p:nvPr/>
        </p:nvSpPr>
        <p:spPr>
          <a:xfrm>
            <a:off x="6900263" y="1252497"/>
            <a:ext cx="507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1EF369-3D60-4810-9FB1-D9669E48D0E7}"/>
              </a:ext>
            </a:extLst>
          </p:cNvPr>
          <p:cNvSpPr txBox="1"/>
          <p:nvPr/>
        </p:nvSpPr>
        <p:spPr>
          <a:xfrm>
            <a:off x="5317352" y="2329079"/>
            <a:ext cx="582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38B110-B6C6-4A88-91F1-12C038499E26}"/>
              </a:ext>
            </a:extLst>
          </p:cNvPr>
          <p:cNvSpPr txBox="1"/>
          <p:nvPr/>
        </p:nvSpPr>
        <p:spPr>
          <a:xfrm>
            <a:off x="3004066" y="3157931"/>
            <a:ext cx="582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D04AC4-2057-4BF2-8B96-78CD628774A1}"/>
              </a:ext>
            </a:extLst>
          </p:cNvPr>
          <p:cNvSpPr txBox="1"/>
          <p:nvPr/>
        </p:nvSpPr>
        <p:spPr>
          <a:xfrm>
            <a:off x="2343629" y="4360397"/>
            <a:ext cx="507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965689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3E4FAF-0ADC-46FA-B43B-343C3D4CB2E2}"/>
              </a:ext>
            </a:extLst>
          </p:cNvPr>
          <p:cNvSpPr txBox="1"/>
          <p:nvPr/>
        </p:nvSpPr>
        <p:spPr>
          <a:xfrm>
            <a:off x="829875" y="1767328"/>
            <a:ext cx="7653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C00000"/>
                </a:solidFill>
              </a:rPr>
              <a:t>Key Structure we study for our objective : </a:t>
            </a:r>
            <a:r>
              <a:rPr lang="en-IN" sz="2000" b="1" i="1" dirty="0">
                <a:solidFill>
                  <a:srgbClr val="C00000"/>
                </a:solidFill>
              </a:rPr>
              <a:t>Core periphery organisation</a:t>
            </a:r>
          </a:p>
        </p:txBody>
      </p:sp>
    </p:spTree>
    <p:extLst>
      <p:ext uri="{BB962C8B-B14F-4D97-AF65-F5344CB8AC3E}">
        <p14:creationId xmlns:p14="http://schemas.microsoft.com/office/powerpoint/2010/main" val="13724756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AE4B12-BA44-4951-90A0-ADAD3B0BF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34" y="1276977"/>
            <a:ext cx="8168984" cy="19335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F6537E-8997-40E0-B0A4-BE7530F045A0}"/>
              </a:ext>
            </a:extLst>
          </p:cNvPr>
          <p:cNvSpPr/>
          <p:nvPr/>
        </p:nvSpPr>
        <p:spPr>
          <a:xfrm>
            <a:off x="1483018" y="1198709"/>
            <a:ext cx="1936377" cy="2205318"/>
          </a:xfrm>
          <a:prstGeom prst="rect">
            <a:avLst/>
          </a:prstGeom>
          <a:noFill/>
          <a:ln w="349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E2C704-8828-4894-949C-6436A75998CA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058245" y="3132233"/>
            <a:ext cx="418782" cy="855572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FEA076F-8D4E-4F6D-8DA6-F64047C25D70}"/>
              </a:ext>
            </a:extLst>
          </p:cNvPr>
          <p:cNvSpPr txBox="1"/>
          <p:nvPr/>
        </p:nvSpPr>
        <p:spPr>
          <a:xfrm>
            <a:off x="2866146" y="3987805"/>
            <a:ext cx="1221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Our Method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8CEC4-BBA7-423E-9932-1B8D4FBED853}"/>
              </a:ext>
            </a:extLst>
          </p:cNvPr>
          <p:cNvSpPr txBox="1"/>
          <p:nvPr/>
        </p:nvSpPr>
        <p:spPr>
          <a:xfrm>
            <a:off x="4724026" y="3560019"/>
            <a:ext cx="4084492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We compare against global degree as well as existing baselines</a:t>
            </a:r>
          </a:p>
        </p:txBody>
      </p:sp>
    </p:spTree>
    <p:extLst>
      <p:ext uri="{BB962C8B-B14F-4D97-AF65-F5344CB8AC3E}">
        <p14:creationId xmlns:p14="http://schemas.microsoft.com/office/powerpoint/2010/main" val="35145518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176C4-2FDB-48E9-AB7C-9F2ABC740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224" y="223799"/>
            <a:ext cx="7771588" cy="705969"/>
          </a:xfrm>
        </p:spPr>
        <p:txBody>
          <a:bodyPr/>
          <a:lstStyle/>
          <a:p>
            <a:r>
              <a:rPr lang="en-IN" dirty="0">
                <a:latin typeface="+mj-lt"/>
              </a:rPr>
              <a:t>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44620-B35B-47AD-BCCB-B03216DC3484}"/>
              </a:ext>
            </a:extLst>
          </p:cNvPr>
          <p:cNvSpPr txBox="1"/>
          <p:nvPr/>
        </p:nvSpPr>
        <p:spPr>
          <a:xfrm>
            <a:off x="615224" y="2082373"/>
            <a:ext cx="8298255" cy="138499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We demonstrate that the behavior of our predicted high centrality vertices is very similar to the actual high centrality vertices in a practical context.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99141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06929-8421-480E-8F51-AF4A63998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77" y="100331"/>
            <a:ext cx="8230059" cy="488897"/>
          </a:xfrm>
        </p:spPr>
        <p:txBody>
          <a:bodyPr/>
          <a:lstStyle/>
          <a:p>
            <a:r>
              <a:rPr lang="en-IN" dirty="0">
                <a:latin typeface="+mj-lt"/>
              </a:rPr>
              <a:t>Validation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50493-3BE1-4896-A12A-7C0ACC44E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977" y="1130833"/>
            <a:ext cx="8425766" cy="3810373"/>
          </a:xfrm>
        </p:spPr>
        <p:txBody>
          <a:bodyPr/>
          <a:lstStyle/>
          <a:p>
            <a:r>
              <a:rPr lang="en-IN" b="1" u="sng" dirty="0">
                <a:latin typeface="+mn-lt"/>
              </a:rPr>
              <a:t>Strategy I (Closeness)</a:t>
            </a:r>
          </a:p>
          <a:p>
            <a:endParaRPr lang="en-IN" b="1" u="sng" dirty="0">
              <a:latin typeface="+mn-lt"/>
            </a:endParaRPr>
          </a:p>
          <a:p>
            <a:pPr lvl="1"/>
            <a:r>
              <a:rPr lang="en-IN" sz="1600" dirty="0">
                <a:latin typeface="+mn-lt"/>
              </a:rPr>
              <a:t>Select top 10 high central nodes by actual computation, predicted nodes and random choice</a:t>
            </a:r>
          </a:p>
          <a:p>
            <a:pPr lvl="1"/>
            <a:endParaRPr lang="en-IN" sz="1600" dirty="0">
              <a:latin typeface="+mn-lt"/>
            </a:endParaRPr>
          </a:p>
          <a:p>
            <a:pPr lvl="1"/>
            <a:r>
              <a:rPr lang="en-IN" sz="1600" dirty="0">
                <a:latin typeface="+mn-lt"/>
              </a:rPr>
              <a:t>Start  a diffusion process with the set as seed nodes </a:t>
            </a:r>
            <a:r>
              <a:rPr lang="en-IN" sz="1600" dirty="0">
                <a:latin typeface="+mn-lt"/>
                <a:sym typeface="Wingdings" panose="05000000000000000000" pitchFamily="2" charset="2"/>
              </a:rPr>
              <a:t></a:t>
            </a:r>
            <a:r>
              <a:rPr lang="en-IN" sz="1600" dirty="0">
                <a:latin typeface="+mn-lt"/>
              </a:rPr>
              <a:t> In each step all neighbours of the seed nodes are infected</a:t>
            </a:r>
          </a:p>
          <a:p>
            <a:pPr lvl="1"/>
            <a:endParaRPr lang="en-IN" sz="1600" dirty="0">
              <a:latin typeface="+mn-lt"/>
            </a:endParaRPr>
          </a:p>
          <a:p>
            <a:pPr lvl="1"/>
            <a:r>
              <a:rPr lang="en-IN" sz="1600" dirty="0">
                <a:latin typeface="+mn-lt"/>
              </a:rPr>
              <a:t>Process stops when all nodes infected.</a:t>
            </a:r>
          </a:p>
          <a:p>
            <a:pPr lvl="1"/>
            <a:endParaRPr lang="en-IN" sz="1600" dirty="0">
              <a:latin typeface="+mn-lt"/>
            </a:endParaRPr>
          </a:p>
          <a:p>
            <a:pPr lvl="1"/>
            <a:r>
              <a:rPr lang="en-IN" sz="1600" dirty="0">
                <a:latin typeface="+mn-lt"/>
              </a:rPr>
              <a:t>Calculate no of steps needed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07839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B5F2A-78FE-4A44-8DB1-898D0F94A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02D1B-AB45-4F50-B629-336B425C8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977" y="938733"/>
            <a:ext cx="8456502" cy="3810373"/>
          </a:xfrm>
        </p:spPr>
        <p:txBody>
          <a:bodyPr/>
          <a:lstStyle/>
          <a:p>
            <a:r>
              <a:rPr lang="en-IN" b="1" u="sng" dirty="0"/>
              <a:t>Strategy II (Betweenness)</a:t>
            </a:r>
          </a:p>
          <a:p>
            <a:endParaRPr lang="en-IN" b="1" u="sng" dirty="0"/>
          </a:p>
          <a:p>
            <a:pPr lvl="1"/>
            <a:r>
              <a:rPr lang="en-IN" sz="1600" dirty="0"/>
              <a:t>Select top 10 high central nodes by actual computation, predicted nodes and random choice</a:t>
            </a:r>
          </a:p>
          <a:p>
            <a:pPr lvl="1"/>
            <a:endParaRPr lang="en-IN" sz="1600" dirty="0"/>
          </a:p>
          <a:p>
            <a:pPr lvl="1"/>
            <a:r>
              <a:rPr lang="en-IN" sz="1600" dirty="0"/>
              <a:t>Remove the set of nodes from the network</a:t>
            </a:r>
          </a:p>
          <a:p>
            <a:pPr lvl="1"/>
            <a:endParaRPr lang="en-IN" sz="1600" dirty="0"/>
          </a:p>
          <a:p>
            <a:pPr lvl="1"/>
            <a:r>
              <a:rPr lang="en-IN" sz="1600" dirty="0"/>
              <a:t>Calculate diameter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23500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B5BAB7F-1C3D-47AE-BB08-8BFA62934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23" y="437163"/>
            <a:ext cx="5993545" cy="3270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C09042-386D-484F-B8B4-2A2FAABF85D4}"/>
              </a:ext>
            </a:extLst>
          </p:cNvPr>
          <p:cNvSpPr txBox="1"/>
          <p:nvPr/>
        </p:nvSpPr>
        <p:spPr>
          <a:xfrm>
            <a:off x="929768" y="4095590"/>
            <a:ext cx="6946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Results with true centrality and predicted centrality are comparable</a:t>
            </a:r>
          </a:p>
        </p:txBody>
      </p:sp>
    </p:spTree>
    <p:extLst>
      <p:ext uri="{BB962C8B-B14F-4D97-AF65-F5344CB8AC3E}">
        <p14:creationId xmlns:p14="http://schemas.microsoft.com/office/powerpoint/2010/main" val="38408555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F8028E-C73D-4A3A-BE9E-0DBE89AF6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189" y="655304"/>
            <a:ext cx="5510226" cy="3371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17D1B8-61C6-4E06-8D4F-9572D278056D}"/>
              </a:ext>
            </a:extLst>
          </p:cNvPr>
          <p:cNvSpPr txBox="1"/>
          <p:nvPr/>
        </p:nvSpPr>
        <p:spPr>
          <a:xfrm>
            <a:off x="1859537" y="4326478"/>
            <a:ext cx="6516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Results with true centrality and random nodes are comparable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20260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7720C-3C61-48E1-89EF-A8FE7C7CC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 of Chapter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119BA-3900-465D-AC07-912994602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977" y="938733"/>
            <a:ext cx="8525658" cy="3810373"/>
          </a:xfrm>
        </p:spPr>
        <p:txBody>
          <a:bodyPr/>
          <a:lstStyle/>
          <a:p>
            <a:r>
              <a:rPr lang="en-US" sz="1600" dirty="0">
                <a:latin typeface="+mn-lt"/>
              </a:rPr>
              <a:t>In this chapter we present a classification approach based  on novel heuristics</a:t>
            </a:r>
          </a:p>
          <a:p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We present a time series based prediction model for identifying identities of high central nodes in temporal networks.  </a:t>
            </a:r>
          </a:p>
          <a:p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We validate our prediction model against explicit computations. </a:t>
            </a:r>
          </a:p>
          <a:p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Our approach achieves </a:t>
            </a:r>
            <a:r>
              <a:rPr lang="en-US" sz="1600" dirty="0" err="1">
                <a:latin typeface="+mn-lt"/>
              </a:rPr>
              <a:t>atleast</a:t>
            </a:r>
            <a:r>
              <a:rPr lang="en-US" sz="1600" dirty="0">
                <a:latin typeface="+mn-lt"/>
              </a:rPr>
              <a:t> 8x improvements in computation time compared to traditional methods</a:t>
            </a:r>
          </a:p>
          <a:p>
            <a:endParaRPr lang="en-US" sz="1600" dirty="0">
              <a:latin typeface="+mn-lt"/>
            </a:endParaRPr>
          </a:p>
          <a:p>
            <a:endParaRPr lang="en-US" sz="1600" dirty="0">
              <a:latin typeface="+mn-lt"/>
            </a:endParaRPr>
          </a:p>
          <a:p>
            <a:endParaRPr lang="en-US" sz="1600" dirty="0">
              <a:latin typeface="+mn-lt"/>
            </a:endParaRPr>
          </a:p>
          <a:p>
            <a:endParaRPr lang="en-US" sz="1600" dirty="0">
              <a:latin typeface="+mn-lt"/>
            </a:endParaRPr>
          </a:p>
          <a:p>
            <a:pPr marL="127000" indent="0">
              <a:buNone/>
            </a:pPr>
            <a:endParaRPr lang="en-IN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17294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FE9A2-9A61-4C84-B6F0-0B4641F36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94" y="965797"/>
            <a:ext cx="8275203" cy="296074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Representation Learning using k-core structure</a:t>
            </a:r>
            <a:endParaRPr lang="en-IN" sz="40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IN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1B4A85-8406-4197-9D62-46A95F20934F}"/>
              </a:ext>
            </a:extLst>
          </p:cNvPr>
          <p:cNvSpPr txBox="1"/>
          <p:nvPr/>
        </p:nvSpPr>
        <p:spPr>
          <a:xfrm>
            <a:off x="5036457" y="4177703"/>
            <a:ext cx="3096666" cy="461665"/>
          </a:xfrm>
          <a:prstGeom prst="rect">
            <a:avLst/>
          </a:prstGeom>
          <a:noFill/>
          <a:ln w="50800" cmpd="sng">
            <a:solidFill>
              <a:schemeClr val="accent3">
                <a:lumMod val="95000"/>
              </a:schemeClr>
            </a:solidFill>
            <a:beve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sz="2400" b="1" i="1" dirty="0">
                <a:solidFill>
                  <a:srgbClr val="FFFFFF"/>
                </a:solidFill>
              </a:rPr>
              <a:t>ASONAM</a:t>
            </a:r>
            <a:r>
              <a:rPr kumimoji="0" lang="en-IN" sz="2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0519907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8B41A-AD68-47F5-A8B6-3109B7F55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171" y="242582"/>
            <a:ext cx="7771588" cy="628275"/>
          </a:xfrm>
        </p:spPr>
        <p:txBody>
          <a:bodyPr/>
          <a:lstStyle/>
          <a:p>
            <a:r>
              <a:rPr lang="en-IN" dirty="0">
                <a:latin typeface="+mj-lt"/>
              </a:rPr>
              <a:t>Node Embeddings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563EB0-C9FF-4ACE-BF81-006A4B603697}"/>
              </a:ext>
            </a:extLst>
          </p:cNvPr>
          <p:cNvGrpSpPr/>
          <p:nvPr/>
        </p:nvGrpSpPr>
        <p:grpSpPr>
          <a:xfrm>
            <a:off x="892147" y="870857"/>
            <a:ext cx="6646164" cy="2324862"/>
            <a:chOff x="178308" y="1694688"/>
            <a:chExt cx="6646164" cy="23248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2B954E-A311-4503-AFD8-BC6569420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08" y="1780364"/>
              <a:ext cx="6646164" cy="223918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497FED-E233-4142-B2E6-683DAC35310B}"/>
                </a:ext>
              </a:extLst>
            </p:cNvPr>
            <p:cNvSpPr/>
            <p:nvPr/>
          </p:nvSpPr>
          <p:spPr>
            <a:xfrm>
              <a:off x="3733800" y="1694688"/>
              <a:ext cx="3810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522FC3-AC4E-4F22-80F0-8878A9E24DD0}"/>
                </a:ext>
              </a:extLst>
            </p:cNvPr>
            <p:cNvSpPr/>
            <p:nvPr/>
          </p:nvSpPr>
          <p:spPr>
            <a:xfrm>
              <a:off x="178308" y="1733550"/>
              <a:ext cx="3810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86DD1D7-8B1C-472B-B323-D9DD79AA9B77}"/>
              </a:ext>
            </a:extLst>
          </p:cNvPr>
          <p:cNvSpPr txBox="1"/>
          <p:nvPr/>
        </p:nvSpPr>
        <p:spPr>
          <a:xfrm>
            <a:off x="1772603" y="3041830"/>
            <a:ext cx="1719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58AC37-65F9-4EB4-AF5A-239BC6012A98}"/>
              </a:ext>
            </a:extLst>
          </p:cNvPr>
          <p:cNvSpPr txBox="1"/>
          <p:nvPr/>
        </p:nvSpPr>
        <p:spPr>
          <a:xfrm>
            <a:off x="5341256" y="3041830"/>
            <a:ext cx="1719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Output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865D03-4DE2-4A58-BE48-91B2ECE35A08}"/>
              </a:ext>
            </a:extLst>
          </p:cNvPr>
          <p:cNvSpPr/>
          <p:nvPr/>
        </p:nvSpPr>
        <p:spPr>
          <a:xfrm>
            <a:off x="711199" y="3817635"/>
            <a:ext cx="78449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Task: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 </a:t>
            </a:r>
            <a:r>
              <a:rPr lang="en-GB" dirty="0">
                <a:latin typeface="Helvetica Neue Light" charset="0"/>
                <a:ea typeface="Helvetica Neue Light" charset="0"/>
                <a:cs typeface="Helvetica Neue Light" charset="0"/>
              </a:rPr>
              <a:t>Find embedding of nodes to d-dimensions so that “similar” nodes in the graph have embeddings that are close together.</a:t>
            </a:r>
          </a:p>
        </p:txBody>
      </p:sp>
    </p:spTree>
    <p:extLst>
      <p:ext uri="{BB962C8B-B14F-4D97-AF65-F5344CB8AC3E}">
        <p14:creationId xmlns:p14="http://schemas.microsoft.com/office/powerpoint/2010/main" val="8502344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288C7-1DDF-4D39-B01E-9F36366FD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j-lt"/>
              </a:rPr>
              <a:t>Problem Setup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DABD41-BEB3-4B4E-8ED1-E013E0E29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977" y="938733"/>
            <a:ext cx="8135480" cy="3810373"/>
          </a:xfrm>
        </p:spPr>
        <p:txBody>
          <a:bodyPr/>
          <a:lstStyle/>
          <a:p>
            <a:r>
              <a:rPr lang="en-US" sz="1600" dirty="0">
                <a:latin typeface="+mn-lt"/>
              </a:rPr>
              <a:t>Assume we have a graph </a:t>
            </a:r>
            <a:r>
              <a:rPr lang="en-US" sz="1600" dirty="0">
                <a:latin typeface="+mn-lt"/>
                <a:ea typeface="Cambria Math" charset="0"/>
                <a:cs typeface="Cambria Math" charset="0"/>
              </a:rPr>
              <a:t>G</a:t>
            </a:r>
            <a:r>
              <a:rPr lang="en-US" sz="1600" dirty="0">
                <a:latin typeface="+mn-lt"/>
              </a:rPr>
              <a:t>:</a:t>
            </a:r>
          </a:p>
          <a:p>
            <a:pPr lvl="1"/>
            <a:r>
              <a:rPr lang="en-US" sz="1600" dirty="0">
                <a:latin typeface="+mn-lt"/>
                <a:ea typeface="Cambria Math" charset="0"/>
                <a:cs typeface="Cambria Math" charset="0"/>
              </a:rPr>
              <a:t>V</a:t>
            </a:r>
            <a:r>
              <a:rPr lang="en-US" sz="1600" dirty="0">
                <a:latin typeface="+mn-lt"/>
              </a:rPr>
              <a:t> is the vertex set.</a:t>
            </a:r>
          </a:p>
          <a:p>
            <a:pPr lvl="1"/>
            <a:r>
              <a:rPr lang="en-US" sz="1600" b="1" dirty="0">
                <a:latin typeface="+mn-lt"/>
                <a:ea typeface="Cambria Math" charset="0"/>
                <a:cs typeface="Cambria Math" charset="0"/>
              </a:rPr>
              <a:t>A</a:t>
            </a:r>
            <a:r>
              <a:rPr lang="en-US" sz="1600" dirty="0">
                <a:latin typeface="+mn-lt"/>
              </a:rPr>
              <a:t> is the adjacency matrix (assume binary).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493A3A-8AF3-45C5-9A53-BA02029A9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84" y="1805696"/>
            <a:ext cx="5992640" cy="2076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724558-6736-4FFD-AC62-1AE3912FBB1D}"/>
              </a:ext>
            </a:extLst>
          </p:cNvPr>
          <p:cNvSpPr txBox="1"/>
          <p:nvPr/>
        </p:nvSpPr>
        <p:spPr>
          <a:xfrm>
            <a:off x="391886" y="4288971"/>
            <a:ext cx="8295137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n-lt"/>
                <a:ea typeface="Helvetica Neue Light" charset="0"/>
                <a:cs typeface="Helvetica Neue Light" charset="0"/>
                <a:sym typeface="Open Sans"/>
              </a:rPr>
              <a:t>Encode nodes so that </a:t>
            </a:r>
            <a:r>
              <a:rPr lang="en-US" b="1" dirty="0">
                <a:solidFill>
                  <a:schemeClr val="accent2"/>
                </a:solidFill>
                <a:latin typeface="+mn-lt"/>
                <a:ea typeface="Helvetica Neue Light" charset="0"/>
                <a:cs typeface="Helvetica Neue Light" charset="0"/>
                <a:sym typeface="Open Sans"/>
              </a:rPr>
              <a:t>similarity in the embedding space (e.g., dot product) </a:t>
            </a:r>
            <a:r>
              <a:rPr lang="en-US" b="1" dirty="0">
                <a:latin typeface="+mn-lt"/>
                <a:ea typeface="Helvetica Neue Light" charset="0"/>
                <a:cs typeface="Helvetica Neue Light" charset="0"/>
                <a:sym typeface="Open Sans"/>
              </a:rPr>
              <a:t>approximates </a:t>
            </a:r>
            <a:r>
              <a:rPr lang="en-US" b="1" dirty="0">
                <a:solidFill>
                  <a:schemeClr val="accent1"/>
                </a:solidFill>
                <a:latin typeface="+mn-lt"/>
                <a:ea typeface="Helvetica Neue Light" charset="0"/>
                <a:cs typeface="Helvetica Neue Light" charset="0"/>
                <a:sym typeface="Open Sans"/>
              </a:rPr>
              <a:t>similarity in the original network.</a:t>
            </a:r>
            <a:endParaRPr lang="en-IN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6037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84E980-F957-4C5E-A67B-E923CFC48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20" y="1023578"/>
            <a:ext cx="5466477" cy="307489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3B9650-E3E5-4250-B9A8-194BF47E739A}"/>
              </a:ext>
            </a:extLst>
          </p:cNvPr>
          <p:cNvCxnSpPr>
            <a:cxnSpLocks/>
          </p:cNvCxnSpPr>
          <p:nvPr/>
        </p:nvCxnSpPr>
        <p:spPr>
          <a:xfrm>
            <a:off x="1559859" y="1023578"/>
            <a:ext cx="1160289" cy="1320052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4359F552-0288-493A-BB82-16A42F3B5841}"/>
              </a:ext>
            </a:extLst>
          </p:cNvPr>
          <p:cNvSpPr/>
          <p:nvPr/>
        </p:nvSpPr>
        <p:spPr>
          <a:xfrm>
            <a:off x="499461" y="261256"/>
            <a:ext cx="2528047" cy="622407"/>
          </a:xfrm>
          <a:prstGeom prst="round2Diag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r>
              <a:rPr lang="en-IN" dirty="0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Graph</a:t>
            </a:r>
            <a:r>
              <a:rPr lang="en-IN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</a:t>
            </a:r>
            <a:r>
              <a:rPr lang="en-IN" dirty="0">
                <a:ln>
                  <a:solidFill>
                    <a:schemeClr val="bg2">
                      <a:lumMod val="50000"/>
                    </a:schemeClr>
                  </a:solidFill>
                </a:ln>
              </a:rPr>
              <a:t>egeneracy uncovered by k-core decomposition</a:t>
            </a:r>
            <a:r>
              <a:rPr lang="en-IN" sz="1000" baseline="30000" dirty="0">
                <a:ln>
                  <a:solidFill>
                    <a:schemeClr val="bg2">
                      <a:lumMod val="50000"/>
                    </a:schemeClr>
                  </a:solidFill>
                </a:ln>
              </a:rPr>
              <a:t>1</a:t>
            </a:r>
            <a:endParaRPr lang="en-IN" baseline="30000" dirty="0">
              <a:ln>
                <a:solidFill>
                  <a:schemeClr val="bg2">
                    <a:lumMod val="50000"/>
                  </a:schemeClr>
                </a:solidFill>
              </a:ln>
            </a:endParaRPr>
          </a:p>
          <a:p>
            <a:pPr algn="ctr"/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50B08B-8361-4F66-8B14-4DDB9DD4755B}"/>
              </a:ext>
            </a:extLst>
          </p:cNvPr>
          <p:cNvSpPr/>
          <p:nvPr/>
        </p:nvSpPr>
        <p:spPr>
          <a:xfrm>
            <a:off x="4833257" y="2635624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7691B0-1314-439B-A0C5-9F947C6A9711}"/>
              </a:ext>
            </a:extLst>
          </p:cNvPr>
          <p:cNvSpPr/>
          <p:nvPr/>
        </p:nvSpPr>
        <p:spPr>
          <a:xfrm>
            <a:off x="5918697" y="1698971"/>
            <a:ext cx="3027896" cy="17976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Linear to the size of the graph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Scalable to large scale graphs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Fast and easy to compute</a:t>
            </a:r>
          </a:p>
          <a:p>
            <a:r>
              <a:rPr lang="en-US" dirty="0"/>
              <a:t> </a:t>
            </a:r>
            <a:endParaRPr lang="en-IN" dirty="0"/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6C3BB-5BEC-43CE-9F9E-29616A363789}"/>
              </a:ext>
            </a:extLst>
          </p:cNvPr>
          <p:cNvSpPr txBox="1"/>
          <p:nvPr/>
        </p:nvSpPr>
        <p:spPr>
          <a:xfrm>
            <a:off x="7015522" y="4881890"/>
            <a:ext cx="2243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[1] </a:t>
            </a:r>
            <a:r>
              <a:rPr lang="en-IN" dirty="0" err="1"/>
              <a:t>Batagelj</a:t>
            </a:r>
            <a:r>
              <a:rPr lang="en-IN" b="1" i="1" dirty="0">
                <a:solidFill>
                  <a:schemeClr val="tx1"/>
                </a:solidFill>
              </a:rPr>
              <a:t> et. al. 2003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74961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AAEDB8-6590-48C3-AD89-CB881EFE4A1F}"/>
              </a:ext>
            </a:extLst>
          </p:cNvPr>
          <p:cNvSpPr txBox="1"/>
          <p:nvPr/>
        </p:nvSpPr>
        <p:spPr>
          <a:xfrm>
            <a:off x="1698171" y="1928692"/>
            <a:ext cx="4764101" cy="523220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800" dirty="0"/>
              <a:t>How do we train the encoder</a:t>
            </a:r>
          </a:p>
        </p:txBody>
      </p:sp>
    </p:spTree>
    <p:extLst>
      <p:ext uri="{BB962C8B-B14F-4D97-AF65-F5344CB8AC3E}">
        <p14:creationId xmlns:p14="http://schemas.microsoft.com/office/powerpoint/2010/main" val="37724668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142A8F-9F7E-4DED-9231-98CC674E525D}"/>
              </a:ext>
            </a:extLst>
          </p:cNvPr>
          <p:cNvSpPr txBox="1"/>
          <p:nvPr/>
        </p:nvSpPr>
        <p:spPr>
          <a:xfrm>
            <a:off x="4955561" y="1424248"/>
            <a:ext cx="3657600" cy="2156691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probability that </a:t>
            </a:r>
            <a:r>
              <a:rPr lang="en-US" sz="3200" i="1" dirty="0">
                <a:solidFill>
                  <a:schemeClr val="accent1"/>
                </a:solidFill>
                <a:latin typeface="Cambria Math" charset="0"/>
                <a:ea typeface="Cambria Math" charset="0"/>
                <a:cs typeface="Cambria Math" charset="0"/>
                <a:sym typeface="Open Sans"/>
              </a:rPr>
              <a:t>u</a:t>
            </a:r>
            <a:r>
              <a:rPr lang="en-US" sz="3200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and </a:t>
            </a:r>
            <a:r>
              <a:rPr lang="en-US" sz="3200" i="1" dirty="0">
                <a:solidFill>
                  <a:schemeClr val="accent1"/>
                </a:solidFill>
                <a:latin typeface="Cambria Math" charset="0"/>
                <a:ea typeface="Cambria Math" charset="0"/>
                <a:cs typeface="Cambria Math" charset="0"/>
                <a:sym typeface="Open Sans"/>
              </a:rPr>
              <a:t>v</a:t>
            </a:r>
            <a:r>
              <a:rPr lang="en-US" sz="3200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co-occur on a random walk over the network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9342D6-A5EA-44BD-9B1D-D211F83ED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93" y="2166764"/>
            <a:ext cx="3741484" cy="466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2EBD26-11C7-4A86-B41C-3D594B44C6C7}"/>
                  </a:ext>
                </a:extLst>
              </p:cNvPr>
              <p:cNvSpPr txBox="1"/>
              <p:nvPr/>
            </p:nvSpPr>
            <p:spPr>
              <a:xfrm>
                <a:off x="4406362" y="2092351"/>
                <a:ext cx="54919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000" b="0" i="1" smtClean="0">
                          <a:latin typeface="Cambria Math" panose="02040503050406030204" pitchFamily="18" charset="0"/>
                        </a:rPr>
                        <m:t>∼</m:t>
                      </m:r>
                    </m:oMath>
                  </m:oMathPara>
                </a14:m>
                <a:endParaRPr lang="en-IN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2EBD26-11C7-4A86-B41C-3D594B44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362" y="2092351"/>
                <a:ext cx="549199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8069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F0FCF-DADE-48C4-A2D9-D28D67193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spcAft>
                <a:spcPts val="3600"/>
              </a:spcAft>
              <a:buFont typeface="Wingdings" panose="05000000000000000000" pitchFamily="2" charset="2"/>
              <a:buChar char="q"/>
            </a:pPr>
            <a:r>
              <a:rPr lang="en-CA" sz="1600" dirty="0">
                <a:latin typeface="+mn-lt"/>
              </a:rPr>
              <a:t>Estimate probability of visiting node </a:t>
            </a:r>
            <a:r>
              <a:rPr lang="en-CA" sz="1600" i="1" dirty="0">
                <a:latin typeface="+mn-lt"/>
                <a:ea typeface="Cambria Math" charset="0"/>
                <a:cs typeface="Cambria Math" charset="0"/>
              </a:rPr>
              <a:t>v</a:t>
            </a:r>
            <a:r>
              <a:rPr lang="en-CA" sz="1600" i="1" dirty="0">
                <a:latin typeface="+mn-lt"/>
              </a:rPr>
              <a:t> </a:t>
            </a:r>
            <a:r>
              <a:rPr lang="en-CA" sz="1600" dirty="0">
                <a:latin typeface="+mn-lt"/>
              </a:rPr>
              <a:t>on a random walk starting from node</a:t>
            </a:r>
            <a:r>
              <a:rPr lang="en-CA" sz="1600" i="1" dirty="0">
                <a:latin typeface="+mn-lt"/>
              </a:rPr>
              <a:t> </a:t>
            </a:r>
            <a:r>
              <a:rPr lang="en-CA" sz="1600" i="1" dirty="0">
                <a:latin typeface="+mn-lt"/>
                <a:ea typeface="Cambria Math" charset="0"/>
                <a:cs typeface="Cambria Math" charset="0"/>
              </a:rPr>
              <a:t>u</a:t>
            </a:r>
            <a:r>
              <a:rPr lang="en-CA" sz="1600" i="1" dirty="0">
                <a:latin typeface="+mn-lt"/>
              </a:rPr>
              <a:t> </a:t>
            </a:r>
            <a:r>
              <a:rPr lang="en-CA" sz="1600" dirty="0">
                <a:latin typeface="+mn-lt"/>
              </a:rPr>
              <a:t>using some random walk strategy </a:t>
            </a:r>
            <a:r>
              <a:rPr lang="en-CA" sz="1600" i="1" dirty="0">
                <a:latin typeface="+mn-lt"/>
                <a:ea typeface="Cambria Math" charset="0"/>
                <a:cs typeface="Cambria Math" charset="0"/>
              </a:rPr>
              <a:t>R</a:t>
            </a:r>
            <a:r>
              <a:rPr lang="en-CA" sz="1600" dirty="0">
                <a:latin typeface="+mn-lt"/>
              </a:rPr>
              <a:t>.</a:t>
            </a:r>
          </a:p>
          <a:p>
            <a:pPr marL="0" indent="0">
              <a:spcAft>
                <a:spcPts val="3600"/>
              </a:spcAft>
              <a:buNone/>
            </a:pPr>
            <a:endParaRPr lang="en-CA" sz="1600" dirty="0">
              <a:latin typeface="+mn-lt"/>
            </a:endParaRPr>
          </a:p>
          <a:p>
            <a:pPr indent="-457200">
              <a:spcAft>
                <a:spcPts val="3600"/>
              </a:spcAft>
              <a:buFont typeface="Wingdings" panose="05000000000000000000" pitchFamily="2" charset="2"/>
              <a:buChar char="q"/>
            </a:pPr>
            <a:r>
              <a:rPr lang="en-CA" sz="1600" dirty="0">
                <a:latin typeface="+mn-lt"/>
              </a:rPr>
              <a:t>Optimize embeddings to encode these random walk statistics. 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D7416-0340-48F6-A75D-8A16CAB7F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669" y="779951"/>
            <a:ext cx="2706019" cy="1550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A9A73-3E24-4E58-A19A-F21CF329B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891" y="2690573"/>
            <a:ext cx="2667000" cy="167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884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0A506-357B-4857-BC19-E97DD8B80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977" y="938733"/>
            <a:ext cx="8230059" cy="3810373"/>
          </a:xfrm>
        </p:spPr>
        <p:txBody>
          <a:bodyPr/>
          <a:lstStyle/>
          <a:p>
            <a:pPr marL="514350" indent="-514350">
              <a:buFont typeface="Wingdings" panose="05000000000000000000" pitchFamily="2" charset="2"/>
              <a:buChar char="q"/>
            </a:pPr>
            <a:r>
              <a:rPr lang="en-US" sz="1600" dirty="0">
                <a:latin typeface="+mn-lt"/>
              </a:rPr>
              <a:t>Run short random walks starting from each node on the graph using some strategy </a:t>
            </a:r>
            <a:r>
              <a:rPr lang="en-US" sz="1600" i="1" dirty="0">
                <a:latin typeface="+mn-lt"/>
                <a:ea typeface="Cambria Math" charset="0"/>
                <a:cs typeface="Cambria Math" charset="0"/>
              </a:rPr>
              <a:t>R</a:t>
            </a:r>
            <a:r>
              <a:rPr lang="en-US" sz="1600" dirty="0">
                <a:latin typeface="+mn-lt"/>
              </a:rPr>
              <a:t>.</a:t>
            </a:r>
          </a:p>
          <a:p>
            <a:pPr marL="0" indent="0">
              <a:buNone/>
            </a:pPr>
            <a:endParaRPr lang="en-US" sz="1600" dirty="0">
              <a:latin typeface="+mn-lt"/>
            </a:endParaRPr>
          </a:p>
          <a:p>
            <a:pPr marL="514350" indent="-514350">
              <a:buFont typeface="Wingdings" panose="05000000000000000000" pitchFamily="2" charset="2"/>
              <a:buChar char="q"/>
            </a:pPr>
            <a:r>
              <a:rPr lang="en-US" sz="1600" dirty="0">
                <a:latin typeface="+mn-lt"/>
              </a:rPr>
              <a:t>For each node </a:t>
            </a:r>
            <a:r>
              <a:rPr lang="en-US" sz="1600" i="1" dirty="0">
                <a:latin typeface="+mn-lt"/>
                <a:ea typeface="Cambria Math" charset="0"/>
                <a:cs typeface="Cambria Math" charset="0"/>
              </a:rPr>
              <a:t>u</a:t>
            </a:r>
            <a:r>
              <a:rPr lang="en-US" sz="1600" dirty="0">
                <a:latin typeface="+mn-lt"/>
              </a:rPr>
              <a:t> collect </a:t>
            </a:r>
            <a:r>
              <a:rPr lang="en-US" sz="1600" dirty="0">
                <a:latin typeface="+mn-lt"/>
                <a:ea typeface="Cambria Math" charset="0"/>
                <a:cs typeface="Cambria Math" charset="0"/>
              </a:rPr>
              <a:t>N</a:t>
            </a:r>
            <a:r>
              <a:rPr lang="en-US" sz="1600" i="1" baseline="-25000" dirty="0">
                <a:latin typeface="+mn-lt"/>
                <a:ea typeface="Cambria Math" charset="0"/>
                <a:cs typeface="Cambria Math" charset="0"/>
              </a:rPr>
              <a:t>R</a:t>
            </a:r>
            <a:r>
              <a:rPr lang="en-US" sz="1600" dirty="0">
                <a:latin typeface="+mn-lt"/>
                <a:ea typeface="Cambria Math" charset="0"/>
                <a:cs typeface="Cambria Math" charset="0"/>
              </a:rPr>
              <a:t>(</a:t>
            </a:r>
            <a:r>
              <a:rPr lang="en-US" sz="1600" i="1" dirty="0">
                <a:latin typeface="+mn-lt"/>
                <a:ea typeface="Cambria Math" charset="0"/>
                <a:cs typeface="Cambria Math" charset="0"/>
              </a:rPr>
              <a:t>u</a:t>
            </a:r>
            <a:r>
              <a:rPr lang="en-US" sz="1600" dirty="0">
                <a:latin typeface="+mn-lt"/>
                <a:ea typeface="Cambria Math" charset="0"/>
                <a:cs typeface="Cambria Math" charset="0"/>
              </a:rPr>
              <a:t>)</a:t>
            </a:r>
            <a:r>
              <a:rPr lang="en-US" sz="1600" dirty="0">
                <a:latin typeface="+mn-lt"/>
              </a:rPr>
              <a:t>, the multiset</a:t>
            </a:r>
            <a:r>
              <a:rPr lang="en-US" sz="1600" baseline="30000" dirty="0">
                <a:latin typeface="+mn-lt"/>
              </a:rPr>
              <a:t>*</a:t>
            </a:r>
            <a:r>
              <a:rPr lang="en-US" sz="1600" dirty="0">
                <a:latin typeface="+mn-lt"/>
              </a:rPr>
              <a:t> of nodes visited on random walks starting from </a:t>
            </a:r>
            <a:r>
              <a:rPr lang="en-US" sz="1600" i="1" dirty="0">
                <a:latin typeface="+mn-lt"/>
                <a:ea typeface="Cambria Math" charset="0"/>
                <a:cs typeface="Cambria Math" charset="0"/>
              </a:rPr>
              <a:t>u.</a:t>
            </a:r>
          </a:p>
          <a:p>
            <a:pPr marL="0" indent="0">
              <a:buNone/>
            </a:pPr>
            <a:r>
              <a:rPr lang="en-US" sz="1600" i="1" dirty="0">
                <a:latin typeface="+mn-lt"/>
                <a:ea typeface="Cambria Math" charset="0"/>
                <a:cs typeface="Cambria Math" charset="0"/>
              </a:rPr>
              <a:t> </a:t>
            </a:r>
          </a:p>
          <a:p>
            <a:pPr marL="514350" indent="-514350">
              <a:buFont typeface="Wingdings" panose="05000000000000000000" pitchFamily="2" charset="2"/>
              <a:buChar char="q"/>
            </a:pPr>
            <a:r>
              <a:rPr lang="en-US" sz="1600" dirty="0">
                <a:latin typeface="+mn-lt"/>
              </a:rPr>
              <a:t>Optimize embeddings to according to: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7505A-FAAF-41A5-B46F-11EF47F5B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75" y="3362152"/>
            <a:ext cx="4771553" cy="84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860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7DB34-13F4-4849-AF54-DA6407424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977" y="468727"/>
            <a:ext cx="8418082" cy="4280380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1600" dirty="0">
                <a:latin typeface="+mn-lt"/>
                <a:ea typeface="Helvetica Neue Light" charset="0"/>
                <a:cs typeface="Helvetica Neue Light" charset="0"/>
                <a:sym typeface="Open Sans"/>
              </a:rPr>
              <a:t>Optimize embeddings to maximize likelihood of random walk co-occurrences.</a:t>
            </a:r>
            <a:endParaRPr lang="en-US" sz="1600" b="1" dirty="0">
              <a:solidFill>
                <a:schemeClr val="accent2"/>
              </a:solidFill>
              <a:latin typeface="+mn-lt"/>
              <a:ea typeface="Helvetica Neue Light" charset="0"/>
              <a:cs typeface="Helvetica Neue Light" charset="0"/>
              <a:sym typeface="Open Sans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endParaRPr lang="en-US" sz="1600" b="1" dirty="0">
              <a:solidFill>
                <a:schemeClr val="accent2"/>
              </a:solidFill>
              <a:latin typeface="+mn-lt"/>
              <a:ea typeface="Helvetica Neue Light" charset="0"/>
              <a:cs typeface="Helvetica Neue Light" charset="0"/>
              <a:sym typeface="Open Sans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accent1"/>
                </a:solidFill>
                <a:latin typeface="+mn-lt"/>
                <a:ea typeface="Helvetica Neue Light" charset="0"/>
                <a:cs typeface="Helvetica Neue Light" charset="0"/>
                <a:sym typeface="Open Sans"/>
              </a:rPr>
              <a:t>Parameterize</a:t>
            </a:r>
            <a:r>
              <a:rPr lang="en-US" sz="1600" b="1" dirty="0">
                <a:solidFill>
                  <a:schemeClr val="accent2"/>
                </a:solidFill>
                <a:latin typeface="+mn-lt"/>
                <a:ea typeface="Helvetica Neue Light" charset="0"/>
                <a:cs typeface="Helvetica Neue Light" charset="0"/>
                <a:sym typeface="Open Sans"/>
              </a:rPr>
              <a:t> </a:t>
            </a:r>
            <a:r>
              <a:rPr lang="en-US" sz="1600" dirty="0">
                <a:latin typeface="+mn-lt"/>
                <a:ea typeface="Cambria Math" charset="0"/>
                <a:cs typeface="Cambria Math" charset="0"/>
                <a:sym typeface="Open Sans"/>
              </a:rPr>
              <a:t>P(</a:t>
            </a:r>
            <a:r>
              <a:rPr lang="en-US" sz="1600" i="1" dirty="0">
                <a:latin typeface="+mn-lt"/>
                <a:ea typeface="Cambria Math" charset="0"/>
                <a:cs typeface="Cambria Math" charset="0"/>
                <a:sym typeface="Open Sans"/>
              </a:rPr>
              <a:t>v</a:t>
            </a:r>
            <a:r>
              <a:rPr lang="en-US" sz="1600" dirty="0">
                <a:latin typeface="+mn-lt"/>
                <a:ea typeface="Cambria Math" charset="0"/>
                <a:cs typeface="Cambria Math" charset="0"/>
                <a:sym typeface="Open Sans"/>
              </a:rPr>
              <a:t> | </a:t>
            </a:r>
            <a:r>
              <a:rPr lang="en-US" sz="1600" b="1" dirty="0" err="1">
                <a:latin typeface="+mn-lt"/>
                <a:ea typeface="Cambria Math" charset="0"/>
                <a:cs typeface="Cambria Math" charset="0"/>
                <a:sym typeface="Open Sans"/>
              </a:rPr>
              <a:t>z</a:t>
            </a:r>
            <a:r>
              <a:rPr lang="en-US" sz="1600" i="1" baseline="-25000" dirty="0" err="1">
                <a:latin typeface="+mn-lt"/>
                <a:ea typeface="Cambria Math" charset="0"/>
                <a:cs typeface="Cambria Math" charset="0"/>
                <a:sym typeface="Open Sans"/>
              </a:rPr>
              <a:t>u</a:t>
            </a:r>
            <a:r>
              <a:rPr lang="en-US" sz="1600" dirty="0">
                <a:latin typeface="+mn-lt"/>
                <a:ea typeface="Cambria Math" charset="0"/>
                <a:cs typeface="Cambria Math" charset="0"/>
                <a:sym typeface="Open Sans"/>
              </a:rPr>
              <a:t>)</a:t>
            </a:r>
            <a:r>
              <a:rPr lang="en-US" sz="1600" b="1" dirty="0">
                <a:solidFill>
                  <a:schemeClr val="accent2"/>
                </a:solidFill>
                <a:latin typeface="+mn-lt"/>
                <a:ea typeface="Helvetica Neue Light" charset="0"/>
                <a:cs typeface="Helvetica Neue Light" charset="0"/>
                <a:sym typeface="Open Sans"/>
              </a:rPr>
              <a:t> </a:t>
            </a:r>
            <a:r>
              <a:rPr lang="en-US" sz="1600" b="1" dirty="0">
                <a:solidFill>
                  <a:schemeClr val="accent1"/>
                </a:solidFill>
                <a:latin typeface="+mn-lt"/>
                <a:ea typeface="Helvetica Neue Light" charset="0"/>
                <a:cs typeface="Helvetica Neue Light" charset="0"/>
                <a:sym typeface="Open Sans"/>
              </a:rPr>
              <a:t>using </a:t>
            </a:r>
            <a:r>
              <a:rPr lang="en-US" sz="1600" b="1" dirty="0" err="1">
                <a:solidFill>
                  <a:schemeClr val="accent1"/>
                </a:solidFill>
                <a:latin typeface="+mn-lt"/>
                <a:ea typeface="Helvetica Neue Light" charset="0"/>
                <a:cs typeface="Helvetica Neue Light" charset="0"/>
                <a:sym typeface="Open Sans"/>
              </a:rPr>
              <a:t>softmax</a:t>
            </a:r>
            <a:r>
              <a:rPr lang="en-US" sz="1600" b="1" dirty="0">
                <a:solidFill>
                  <a:schemeClr val="accent1"/>
                </a:solidFill>
                <a:latin typeface="+mn-lt"/>
                <a:ea typeface="Helvetica Neue Light" charset="0"/>
                <a:cs typeface="Helvetica Neue Light" charset="0"/>
                <a:sym typeface="Open Sans"/>
              </a:rPr>
              <a:t>:</a:t>
            </a:r>
            <a:endParaRPr lang="en-US" sz="1600" i="1" dirty="0">
              <a:solidFill>
                <a:schemeClr val="accent1"/>
              </a:solidFill>
              <a:latin typeface="+mn-lt"/>
              <a:ea typeface="Cambria Math" charset="0"/>
              <a:cs typeface="Cambria Math" charset="0"/>
              <a:sym typeface="Open Sans"/>
            </a:endParaRPr>
          </a:p>
          <a:p>
            <a:pPr marL="12700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229AD-2F0E-47D7-9A08-556DEF6BE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96" y="639006"/>
            <a:ext cx="5844624" cy="1032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AF788A-EC8A-41A6-A270-2E374D6A2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368" y="3390201"/>
            <a:ext cx="3991264" cy="8397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E47EFD-5475-4D30-A364-FCE8279398CD}"/>
              </a:ext>
            </a:extLst>
          </p:cNvPr>
          <p:cNvSpPr txBox="1"/>
          <p:nvPr/>
        </p:nvSpPr>
        <p:spPr>
          <a:xfrm>
            <a:off x="787613" y="4435394"/>
            <a:ext cx="7568773" cy="3077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We make this computation scalable using negative sampling</a:t>
            </a:r>
          </a:p>
        </p:txBody>
      </p:sp>
    </p:spTree>
    <p:extLst>
      <p:ext uri="{BB962C8B-B14F-4D97-AF65-F5344CB8AC3E}">
        <p14:creationId xmlns:p14="http://schemas.microsoft.com/office/powerpoint/2010/main" val="29706428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E93C-B6F5-44FA-87F6-F56691FC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latin typeface="+mj-lt"/>
              </a:rPr>
              <a:t>Core based Random Walker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1970CBE-3694-48D1-B3AE-716B1B98AB40}"/>
              </a:ext>
            </a:extLst>
          </p:cNvPr>
          <p:cNvCxnSpPr/>
          <p:nvPr/>
        </p:nvCxnSpPr>
        <p:spPr>
          <a:xfrm flipV="1">
            <a:off x="4873508" y="1453083"/>
            <a:ext cx="539299" cy="24878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E3D5FE7-20F9-4C80-B9B0-E7F39716C5CD}"/>
              </a:ext>
            </a:extLst>
          </p:cNvPr>
          <p:cNvSpPr/>
          <p:nvPr/>
        </p:nvSpPr>
        <p:spPr>
          <a:xfrm>
            <a:off x="3486106" y="1894989"/>
            <a:ext cx="429768" cy="3657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b"/>
          <a:lstStyle/>
          <a:p>
            <a:pPr algn="ctr"/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s</a:t>
            </a:r>
            <a:r>
              <a:rPr lang="en-US" sz="2000" baseline="-25000" dirty="0">
                <a:latin typeface="Helvetica Neue Light" charset="0"/>
                <a:ea typeface="Helvetica Neue Light" charset="0"/>
                <a:cs typeface="Helvetica Neue Light" charset="0"/>
              </a:rPr>
              <a:t>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CA23EA-FE2B-44C7-A6B8-4AD7416540B3}"/>
              </a:ext>
            </a:extLst>
          </p:cNvPr>
          <p:cNvCxnSpPr>
            <a:stCxn id="6" idx="2"/>
            <a:endCxn id="14" idx="6"/>
          </p:cNvCxnSpPr>
          <p:nvPr/>
        </p:nvCxnSpPr>
        <p:spPr>
          <a:xfrm flipH="1">
            <a:off x="2809417" y="2077869"/>
            <a:ext cx="676689" cy="4958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6ABFB9-EA14-4510-8768-89E2DDAB5798}"/>
              </a:ext>
            </a:extLst>
          </p:cNvPr>
          <p:cNvCxnSpPr>
            <a:stCxn id="5" idx="6"/>
          </p:cNvCxnSpPr>
          <p:nvPr/>
        </p:nvCxnSpPr>
        <p:spPr>
          <a:xfrm flipV="1">
            <a:off x="3915876" y="1681734"/>
            <a:ext cx="488399" cy="3890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F2A26D4-ECB2-4642-A3F3-E61368621216}"/>
              </a:ext>
            </a:extLst>
          </p:cNvPr>
          <p:cNvSpPr/>
          <p:nvPr/>
        </p:nvSpPr>
        <p:spPr>
          <a:xfrm>
            <a:off x="3522649" y="938733"/>
            <a:ext cx="429768" cy="365760"/>
          </a:xfrm>
          <a:prstGeom prst="ellipse">
            <a:avLst/>
          </a:prstGeom>
          <a:solidFill>
            <a:srgbClr val="FF2600">
              <a:alpha val="32157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b"/>
          <a:lstStyle/>
          <a:p>
            <a:pPr algn="ctr"/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s</a:t>
            </a:r>
            <a:r>
              <a:rPr lang="en-US" sz="2000" baseline="-25000" dirty="0">
                <a:latin typeface="Helvetica Neue Light" charset="0"/>
                <a:ea typeface="Helvetica Neue Light" charset="0"/>
                <a:cs typeface="Helvetica Neue Light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FD1C15-6DC3-49CB-A166-D23A636C7D02}"/>
              </a:ext>
            </a:extLst>
          </p:cNvPr>
          <p:cNvSpPr/>
          <p:nvPr/>
        </p:nvSpPr>
        <p:spPr>
          <a:xfrm>
            <a:off x="4341335" y="1376580"/>
            <a:ext cx="429768" cy="365760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b"/>
          <a:lstStyle/>
          <a:p>
            <a:pPr algn="ctr"/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w</a:t>
            </a:r>
            <a:endParaRPr lang="en-US" sz="2000" baseline="-25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1B6A4F-19AA-40B4-9B14-189C49E2BAA7}"/>
              </a:ext>
            </a:extLst>
          </p:cNvPr>
          <p:cNvCxnSpPr>
            <a:stCxn id="9" idx="5"/>
          </p:cNvCxnSpPr>
          <p:nvPr/>
        </p:nvCxnSpPr>
        <p:spPr>
          <a:xfrm>
            <a:off x="3889479" y="1250929"/>
            <a:ext cx="514796" cy="17921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058A560-8984-48F8-A05B-D9168896D184}"/>
              </a:ext>
            </a:extLst>
          </p:cNvPr>
          <p:cNvSpPr/>
          <p:nvPr/>
        </p:nvSpPr>
        <p:spPr>
          <a:xfrm>
            <a:off x="5351694" y="1044263"/>
            <a:ext cx="429768" cy="365760"/>
          </a:xfrm>
          <a:prstGeom prst="ellipse">
            <a:avLst/>
          </a:prstGeom>
          <a:solidFill>
            <a:srgbClr val="FF9300">
              <a:alpha val="29804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b"/>
          <a:lstStyle/>
          <a:p>
            <a:pPr algn="ctr"/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s</a:t>
            </a:r>
            <a:r>
              <a:rPr lang="en-US" sz="2000" baseline="-25000" dirty="0">
                <a:latin typeface="Helvetica Neue Light" charset="0"/>
                <a:ea typeface="Helvetica Neue Light" charset="0"/>
                <a:cs typeface="Helvetica Neue Light" charset="0"/>
              </a:rPr>
              <a:t>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3EF4C7-AEB1-4EDB-8006-E74A495E87A7}"/>
              </a:ext>
            </a:extLst>
          </p:cNvPr>
          <p:cNvCxnSpPr>
            <a:endCxn id="12" idx="3"/>
          </p:cNvCxnSpPr>
          <p:nvPr/>
        </p:nvCxnSpPr>
        <p:spPr>
          <a:xfrm flipV="1">
            <a:off x="4771105" y="1356459"/>
            <a:ext cx="643527" cy="20300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33D395C-AA40-484F-87B5-F7B79C87ADCA}"/>
              </a:ext>
            </a:extLst>
          </p:cNvPr>
          <p:cNvSpPr/>
          <p:nvPr/>
        </p:nvSpPr>
        <p:spPr>
          <a:xfrm>
            <a:off x="2379649" y="1944573"/>
            <a:ext cx="429768" cy="3657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b"/>
          <a:lstStyle/>
          <a:p>
            <a:pPr algn="ctr"/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485397-DF88-43F9-A68F-2CB42F293D39}"/>
              </a:ext>
            </a:extLst>
          </p:cNvPr>
          <p:cNvCxnSpPr>
            <a:stCxn id="9" idx="4"/>
            <a:endCxn id="6" idx="0"/>
          </p:cNvCxnSpPr>
          <p:nvPr/>
        </p:nvCxnSpPr>
        <p:spPr>
          <a:xfrm flipH="1">
            <a:off x="3700990" y="1304493"/>
            <a:ext cx="36543" cy="59049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1316D3-9032-4128-8669-73BA164366F4}"/>
                  </a:ext>
                </a:extLst>
              </p:cNvPr>
              <p:cNvSpPr txBox="1"/>
              <p:nvPr/>
            </p:nvSpPr>
            <p:spPr>
              <a:xfrm>
                <a:off x="3808400" y="2147634"/>
                <a:ext cx="1018227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b="1" dirty="0">
                    <a:solidFill>
                      <a:srgbClr val="0070C0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Closer to </a:t>
                </a:r>
                <a14:m>
                  <m:oMath xmlns:m="http://schemas.openxmlformats.org/officeDocument/2006/math">
                    <m:r>
                      <a:rPr lang="en-US" sz="1350" b="1" i="1" dirty="0">
                        <a:solidFill>
                          <a:srgbClr val="0070C0"/>
                        </a:solidFill>
                        <a:latin typeface="Cambria Math" charset="0"/>
                        <a:ea typeface="Helvetica Neue Light" charset="0"/>
                        <a:cs typeface="Helvetica Neue Light" charset="0"/>
                      </a:rPr>
                      <m:t>𝒖</m:t>
                    </m:r>
                  </m:oMath>
                </a14:m>
                <a:endParaRPr lang="en-US" sz="1350" b="1" dirty="0">
                  <a:solidFill>
                    <a:srgbClr val="0070C0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1316D3-9032-4128-8669-73BA16436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400" y="2147634"/>
                <a:ext cx="1018227" cy="300082"/>
              </a:xfrm>
              <a:prstGeom prst="rect">
                <a:avLst/>
              </a:prstGeom>
              <a:blipFill>
                <a:blip r:embed="rId2"/>
                <a:stretch>
                  <a:fillRect l="-1796" t="-4000" b="-16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B6C3E7-044A-442A-AC3D-1AA24FC5DBCC}"/>
                  </a:ext>
                </a:extLst>
              </p:cNvPr>
              <p:cNvSpPr txBox="1"/>
              <p:nvPr/>
            </p:nvSpPr>
            <p:spPr>
              <a:xfrm>
                <a:off x="5392636" y="1404684"/>
                <a:ext cx="1255537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b="1" dirty="0">
                    <a:solidFill>
                      <a:schemeClr val="accent6">
                        <a:lumMod val="7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Farther from </a:t>
                </a:r>
                <a14:m>
                  <m:oMath xmlns:m="http://schemas.openxmlformats.org/officeDocument/2006/math">
                    <m:r>
                      <a:rPr lang="en-US" sz="1350" b="1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  <a:ea typeface="Helvetica Neue Light" charset="0"/>
                        <a:cs typeface="Helvetica Neue Light" charset="0"/>
                      </a:rPr>
                      <m:t>𝒖</m:t>
                    </m:r>
                  </m:oMath>
                </a14:m>
                <a:endParaRPr lang="en-US" sz="1350" b="1" dirty="0">
                  <a:solidFill>
                    <a:schemeClr val="accent6">
                      <a:lumMod val="7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B6C3E7-044A-442A-AC3D-1AA24FC5D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636" y="1404684"/>
                <a:ext cx="1255537" cy="300082"/>
              </a:xfrm>
              <a:prstGeom prst="rect">
                <a:avLst/>
              </a:prstGeom>
              <a:blipFill>
                <a:blip r:embed="rId3"/>
                <a:stretch>
                  <a:fillRect l="-1456" t="-4000" b="-16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85D25A-5060-4892-AD8A-8AAAD460DCA0}"/>
              </a:ext>
            </a:extLst>
          </p:cNvPr>
          <p:cNvCxnSpPr/>
          <p:nvPr/>
        </p:nvCxnSpPr>
        <p:spPr>
          <a:xfrm flipH="1">
            <a:off x="3991860" y="1776514"/>
            <a:ext cx="537397" cy="415511"/>
          </a:xfrm>
          <a:prstGeom prst="straightConnector1">
            <a:avLst/>
          </a:prstGeom>
          <a:noFill/>
          <a:ln w="5715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9B0402-218D-4EC1-8B51-75766F638631}"/>
              </a:ext>
            </a:extLst>
          </p:cNvPr>
          <p:cNvCxnSpPr/>
          <p:nvPr/>
        </p:nvCxnSpPr>
        <p:spPr>
          <a:xfrm flipH="1" flipV="1">
            <a:off x="3990197" y="1091555"/>
            <a:ext cx="525653" cy="2174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FFC31E-13FA-413B-B156-315824463B01}"/>
                  </a:ext>
                </a:extLst>
              </p:cNvPr>
              <p:cNvSpPr txBox="1"/>
              <p:nvPr/>
            </p:nvSpPr>
            <p:spPr>
              <a:xfrm>
                <a:off x="1875662" y="936431"/>
                <a:ext cx="1649811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b="1" dirty="0">
                    <a:solidFill>
                      <a:srgbClr val="FF0000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Same distance to </a:t>
                </a:r>
                <a14:m>
                  <m:oMath xmlns:m="http://schemas.openxmlformats.org/officeDocument/2006/math">
                    <m:r>
                      <a:rPr lang="en-US" sz="1350" b="1" i="1" dirty="0">
                        <a:solidFill>
                          <a:srgbClr val="FF0000"/>
                        </a:solidFill>
                        <a:latin typeface="Cambria Math" charset="0"/>
                        <a:ea typeface="Helvetica Neue Light" charset="0"/>
                        <a:cs typeface="Helvetica Neue Light" charset="0"/>
                      </a:rPr>
                      <m:t>𝒖</m:t>
                    </m:r>
                  </m:oMath>
                </a14:m>
                <a:endParaRPr lang="en-US" sz="1350" b="1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FFC31E-13FA-413B-B156-315824463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662" y="936431"/>
                <a:ext cx="1649811" cy="300082"/>
              </a:xfrm>
              <a:prstGeom prst="rect">
                <a:avLst/>
              </a:prstGeom>
              <a:blipFill>
                <a:blip r:embed="rId4"/>
                <a:stretch>
                  <a:fillRect l="-1111" t="-6122" b="-183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831B96CE-13B2-43B1-B667-784CFBDE2B4E}"/>
              </a:ext>
            </a:extLst>
          </p:cNvPr>
          <p:cNvSpPr/>
          <p:nvPr/>
        </p:nvSpPr>
        <p:spPr>
          <a:xfrm>
            <a:off x="1071922" y="2968809"/>
            <a:ext cx="717304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We use a biased 2</a:t>
            </a:r>
            <a:r>
              <a:rPr lang="en-US" baseline="30000" dirty="0">
                <a:solidFill>
                  <a:schemeClr val="tx1"/>
                </a:solidFill>
              </a:rPr>
              <a:t>nd</a:t>
            </a:r>
            <a:r>
              <a:rPr lang="en-US" dirty="0">
                <a:solidFill>
                  <a:schemeClr val="tx1"/>
                </a:solidFill>
              </a:rPr>
              <a:t>-order random walks to explore network neighborhoods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Given the walker is at node w starting from node u, decision needs to be taken regarding next  hop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7318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6FA0-F24A-42E6-9824-6ACF89A1D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70" y="153697"/>
            <a:ext cx="8230059" cy="387314"/>
          </a:xfrm>
        </p:spPr>
        <p:txBody>
          <a:bodyPr/>
          <a:lstStyle/>
          <a:p>
            <a:r>
              <a:rPr lang="en-IN" sz="4000" dirty="0"/>
              <a:t>Core based Random Walker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018B5C-63E6-438F-974B-02786899345A}"/>
                  </a:ext>
                </a:extLst>
              </p:cNvPr>
              <p:cNvSpPr txBox="1"/>
              <p:nvPr/>
            </p:nvSpPr>
            <p:spPr>
              <a:xfrm>
                <a:off x="4801525" y="80721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99"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dirty="0">
                          <a:solidFill>
                            <a:srgbClr val="FF0000"/>
                          </a:solidFill>
                          <a:latin typeface="Cambria Math" charset="0"/>
                          <a:ea typeface="Helvetica Neue Light" charset="0"/>
                          <a:cs typeface="Helvetica Neue Light" charset="0"/>
                        </a:rPr>
                        <m:t>1</m:t>
                      </m:r>
                    </m:oMath>
                  </m:oMathPara>
                </a14:m>
                <a:endParaRPr lang="en-US" sz="1800" kern="1200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018B5C-63E6-438F-974B-027868993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525" y="807210"/>
                <a:ext cx="37702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7AED75-434E-441F-B32A-AA803F724D0C}"/>
                  </a:ext>
                </a:extLst>
              </p:cNvPr>
              <p:cNvSpPr txBox="1"/>
              <p:nvPr/>
            </p:nvSpPr>
            <p:spPr>
              <a:xfrm>
                <a:off x="5481964" y="1554183"/>
                <a:ext cx="558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99"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dirty="0">
                          <a:solidFill>
                            <a:srgbClr val="F79646">
                              <a:lumMod val="75000"/>
                            </a:srgbClr>
                          </a:solidFill>
                          <a:latin typeface="Cambria Math" charset="0"/>
                          <a:ea typeface="Helvetica Neue Light" charset="0"/>
                          <a:cs typeface="Helvetica Neue Light" charset="0"/>
                        </a:rPr>
                        <m:t>𝑞</m:t>
                      </m:r>
                    </m:oMath>
                  </m:oMathPara>
                </a14:m>
                <a:endParaRPr lang="en-US" sz="1800" kern="1200" dirty="0">
                  <a:solidFill>
                    <a:srgbClr val="F79646">
                      <a:lumMod val="75000"/>
                    </a:srgb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7AED75-434E-441F-B32A-AA803F724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964" y="1554183"/>
                <a:ext cx="558167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A34028-F523-4614-B807-3E986B2003EF}"/>
                  </a:ext>
                </a:extLst>
              </p:cNvPr>
              <p:cNvSpPr txBox="1"/>
              <p:nvPr/>
            </p:nvSpPr>
            <p:spPr>
              <a:xfrm>
                <a:off x="4739014" y="1875246"/>
                <a:ext cx="558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99"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dirty="0">
                          <a:solidFill>
                            <a:srgbClr val="0070C0"/>
                          </a:solidFill>
                          <a:latin typeface="Cambria Math" charset="0"/>
                          <a:ea typeface="Helvetica Neue Light" charset="0"/>
                          <a:cs typeface="Helvetica Neue Light" charset="0"/>
                        </a:rPr>
                        <m:t>𝑝</m:t>
                      </m:r>
                    </m:oMath>
                  </m:oMathPara>
                </a14:m>
                <a:endParaRPr lang="en-US" sz="1800" kern="1200" dirty="0">
                  <a:solidFill>
                    <a:srgbClr val="0070C0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A34028-F523-4614-B807-3E986B200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014" y="1875246"/>
                <a:ext cx="558167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41F781-1800-48F3-9EA4-F55DEEDC2478}"/>
              </a:ext>
            </a:extLst>
          </p:cNvPr>
          <p:cNvCxnSpPr/>
          <p:nvPr/>
        </p:nvCxnSpPr>
        <p:spPr>
          <a:xfrm flipH="1" flipV="1">
            <a:off x="4542928" y="1018141"/>
            <a:ext cx="525653" cy="217477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C521D4B-ABCD-4695-BA9D-5466DB9B0B66}"/>
              </a:ext>
            </a:extLst>
          </p:cNvPr>
          <p:cNvCxnSpPr/>
          <p:nvPr/>
        </p:nvCxnSpPr>
        <p:spPr>
          <a:xfrm flipV="1">
            <a:off x="5447890" y="1374001"/>
            <a:ext cx="539299" cy="248788"/>
          </a:xfrm>
          <a:prstGeom prst="straightConnector1">
            <a:avLst/>
          </a:prstGeom>
          <a:noFill/>
          <a:ln w="57150" cap="flat" cmpd="sng" algn="ctr">
            <a:solidFill>
              <a:srgbClr val="F79646"/>
            </a:solidFill>
            <a:prstDash val="solid"/>
            <a:tailEnd type="triangle"/>
          </a:ln>
          <a:effectLst/>
        </p:spPr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883C1DA-DAB9-4524-AC8E-2C226A7C2AA3}"/>
              </a:ext>
            </a:extLst>
          </p:cNvPr>
          <p:cNvSpPr/>
          <p:nvPr/>
        </p:nvSpPr>
        <p:spPr>
          <a:xfrm>
            <a:off x="4060488" y="1815907"/>
            <a:ext cx="429768" cy="365760"/>
          </a:xfrm>
          <a:prstGeom prst="ellipse">
            <a:avLst/>
          </a:prstGeom>
          <a:solidFill>
            <a:srgbClr val="4F81BD">
              <a:lumMod val="40000"/>
              <a:lumOff val="60000"/>
            </a:srgbClr>
          </a:solidFill>
          <a:ln w="28575" cap="flat" cmpd="sng" algn="ctr">
            <a:solidFill>
              <a:srgbClr val="0070C0"/>
            </a:solidFill>
            <a:prstDash val="solid"/>
          </a:ln>
          <a:effectLst/>
        </p:spPr>
        <p:txBody>
          <a:bodyPr wrap="none" lIns="0" tIns="0" rIns="0" bIns="0" rtlCol="0" anchor="b"/>
          <a:lstStyle/>
          <a:p>
            <a:pPr marL="0" marR="0" lvl="0" indent="0" algn="ctr" defTabSz="9143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s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1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29021C3-5CFE-4BD9-A7CE-C189FF8A00BC}"/>
              </a:ext>
            </a:extLst>
          </p:cNvPr>
          <p:cNvCxnSpPr>
            <a:stCxn id="47" idx="2"/>
          </p:cNvCxnSpPr>
          <p:nvPr/>
        </p:nvCxnSpPr>
        <p:spPr>
          <a:xfrm flipH="1">
            <a:off x="3383799" y="1998787"/>
            <a:ext cx="676689" cy="49584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5516E52-1DE4-4CA0-81C6-71C09AE07CA1}"/>
              </a:ext>
            </a:extLst>
          </p:cNvPr>
          <p:cNvCxnSpPr>
            <a:stCxn id="46" idx="3"/>
          </p:cNvCxnSpPr>
          <p:nvPr/>
        </p:nvCxnSpPr>
        <p:spPr>
          <a:xfrm flipH="1">
            <a:off x="4060488" y="2121060"/>
            <a:ext cx="62938" cy="93489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6DCC0C-D44A-4E56-A498-BCC974960AD6}"/>
              </a:ext>
            </a:extLst>
          </p:cNvPr>
          <p:cNvCxnSpPr>
            <a:stCxn id="46" idx="6"/>
          </p:cNvCxnSpPr>
          <p:nvPr/>
        </p:nvCxnSpPr>
        <p:spPr>
          <a:xfrm flipV="1">
            <a:off x="4490258" y="1602652"/>
            <a:ext cx="488399" cy="389093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1DCE99A-ECF4-4788-BAC7-A9660AE05230}"/>
              </a:ext>
            </a:extLst>
          </p:cNvPr>
          <p:cNvSpPr/>
          <p:nvPr/>
        </p:nvSpPr>
        <p:spPr>
          <a:xfrm>
            <a:off x="4097031" y="859651"/>
            <a:ext cx="429768" cy="365760"/>
          </a:xfrm>
          <a:prstGeom prst="ellipse">
            <a:avLst/>
          </a:prstGeom>
          <a:solidFill>
            <a:srgbClr val="FF2600">
              <a:alpha val="32157"/>
            </a:srgbClr>
          </a:solidFill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wrap="none" lIns="0" tIns="0" rIns="0" bIns="0" rtlCol="0" anchor="b"/>
          <a:lstStyle/>
          <a:p>
            <a:pPr marL="0" marR="0" lvl="0" indent="0" algn="ctr" defTabSz="9143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s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2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25F3824-A6BD-4465-B511-2B3B479C4F25}"/>
              </a:ext>
            </a:extLst>
          </p:cNvPr>
          <p:cNvSpPr/>
          <p:nvPr/>
        </p:nvSpPr>
        <p:spPr>
          <a:xfrm>
            <a:off x="4915717" y="1297498"/>
            <a:ext cx="429768" cy="36576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lIns="0" tIns="0" rIns="0" bIns="0" rtlCol="0" anchor="b"/>
          <a:lstStyle/>
          <a:p>
            <a:pPr marL="0" marR="0" lvl="0" indent="0" algn="ctr" defTabSz="9143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w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3E8B05F-DE9B-4FD7-9C7F-068989A3ED72}"/>
              </a:ext>
            </a:extLst>
          </p:cNvPr>
          <p:cNvCxnSpPr>
            <a:stCxn id="52" idx="5"/>
          </p:cNvCxnSpPr>
          <p:nvPr/>
        </p:nvCxnSpPr>
        <p:spPr>
          <a:xfrm>
            <a:off x="4463861" y="1171847"/>
            <a:ext cx="514796" cy="179217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E62188D0-72FA-44D3-A038-35B6E009AE12}"/>
              </a:ext>
            </a:extLst>
          </p:cNvPr>
          <p:cNvSpPr/>
          <p:nvPr/>
        </p:nvSpPr>
        <p:spPr>
          <a:xfrm>
            <a:off x="5926076" y="965181"/>
            <a:ext cx="429768" cy="365760"/>
          </a:xfrm>
          <a:prstGeom prst="ellipse">
            <a:avLst/>
          </a:prstGeom>
          <a:solidFill>
            <a:srgbClr val="FF9300">
              <a:alpha val="29804"/>
            </a:srgbClr>
          </a:solidFill>
          <a:ln w="28575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wrap="none" lIns="0" tIns="0" rIns="0" bIns="0" rtlCol="0" anchor="b"/>
          <a:lstStyle/>
          <a:p>
            <a:pPr marL="0" marR="0" lvl="0" indent="0" algn="ctr" defTabSz="9143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s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3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FD01EFB-5D71-48AC-9F51-4819F212E5AF}"/>
              </a:ext>
            </a:extLst>
          </p:cNvPr>
          <p:cNvCxnSpPr>
            <a:endCxn id="55" idx="3"/>
          </p:cNvCxnSpPr>
          <p:nvPr/>
        </p:nvCxnSpPr>
        <p:spPr>
          <a:xfrm flipV="1">
            <a:off x="5345487" y="1277377"/>
            <a:ext cx="643528" cy="203003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C38F209-0267-4A22-9FB9-9A16290A6060}"/>
              </a:ext>
            </a:extLst>
          </p:cNvPr>
          <p:cNvCxnSpPr/>
          <p:nvPr/>
        </p:nvCxnSpPr>
        <p:spPr>
          <a:xfrm flipH="1">
            <a:off x="4531185" y="1705550"/>
            <a:ext cx="537397" cy="415511"/>
          </a:xfrm>
          <a:prstGeom prst="straightConnector1">
            <a:avLst/>
          </a:prstGeom>
          <a:noFill/>
          <a:ln w="5715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42F9A051-1599-4190-B83F-9059A9288A67}"/>
              </a:ext>
            </a:extLst>
          </p:cNvPr>
          <p:cNvSpPr/>
          <p:nvPr/>
        </p:nvSpPr>
        <p:spPr>
          <a:xfrm>
            <a:off x="2954031" y="1865491"/>
            <a:ext cx="429768" cy="365760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lIns="0" tIns="0" rIns="0" bIns="0" rtlCol="0" anchor="b"/>
          <a:lstStyle/>
          <a:p>
            <a:pPr marL="0" marR="0" lvl="0" indent="0" algn="ctr" defTabSz="9143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u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B731F07-4E35-4FC8-8251-85E0DA5E7752}"/>
              </a:ext>
            </a:extLst>
          </p:cNvPr>
          <p:cNvCxnSpPr>
            <a:stCxn id="52" idx="4"/>
            <a:endCxn id="47" idx="0"/>
          </p:cNvCxnSpPr>
          <p:nvPr/>
        </p:nvCxnSpPr>
        <p:spPr>
          <a:xfrm flipH="1">
            <a:off x="4275372" y="1225411"/>
            <a:ext cx="36543" cy="590496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2C327BB-505B-457C-BF50-D81DBC73D0C5}"/>
                  </a:ext>
                </a:extLst>
              </p:cNvPr>
              <p:cNvSpPr txBox="1"/>
              <p:nvPr/>
            </p:nvSpPr>
            <p:spPr>
              <a:xfrm>
                <a:off x="829876" y="2486820"/>
                <a:ext cx="3482039" cy="22457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IN" sz="2800" dirty="0"/>
                  <a:t>p</a:t>
                </a:r>
                <a:r>
                  <a:rPr lang="en-IN" sz="2800" b="0" dirty="0"/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IN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IN" sz="2800" b="0" dirty="0"/>
              </a:p>
              <a:p>
                <a:endParaRPr lang="en-IN" sz="2800" b="0" dirty="0"/>
              </a:p>
              <a:p>
                <a:r>
                  <a:rPr lang="en-IN" sz="2800" dirty="0"/>
                  <a:t>q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8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IN" sz="2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IN" sz="2800" b="0" dirty="0"/>
              </a:p>
              <a:p>
                <a:endParaRPr lang="en-IN" sz="28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2C327BB-505B-457C-BF50-D81DBC73D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876" y="2486820"/>
                <a:ext cx="3482039" cy="2245743"/>
              </a:xfrm>
              <a:prstGeom prst="rect">
                <a:avLst/>
              </a:prstGeom>
              <a:blipFill>
                <a:blip r:embed="rId5"/>
                <a:stretch>
                  <a:fillRect l="-6130" t="-13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F6DE0B6-E26A-4193-9CBE-E262B7AB0C2F}"/>
                  </a:ext>
                </a:extLst>
              </p:cNvPr>
              <p:cNvSpPr txBox="1"/>
              <p:nvPr/>
            </p:nvSpPr>
            <p:spPr>
              <a:xfrm>
                <a:off x="5447890" y="2843093"/>
                <a:ext cx="286623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800" dirty="0"/>
                  <a:t>C(u) </a:t>
                </a:r>
                <a:r>
                  <a:rPr lang="en-IN" sz="1800" dirty="0">
                    <a:sym typeface="Wingdings" panose="05000000000000000000" pitchFamily="2" charset="2"/>
                  </a:rPr>
                  <a:t> core number of u</a:t>
                </a:r>
              </a:p>
              <a:p>
                <a:r>
                  <a:rPr lang="en-IN" sz="1800" dirty="0">
                    <a:sym typeface="Wingdings" panose="05000000000000000000" pitchFamily="2" charset="2"/>
                  </a:rPr>
                  <a:t>D, </a:t>
                </a:r>
                <a14:m>
                  <m:oMath xmlns:m="http://schemas.openxmlformats.org/officeDocument/2006/math">
                    <m:r>
                      <a:rPr lang="en-IN" sz="1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sz="1800" dirty="0"/>
                  <a:t>, </a:t>
                </a:r>
                <a14:m>
                  <m:oMath xmlns:m="http://schemas.openxmlformats.org/officeDocument/2006/math">
                    <m:r>
                      <a:rPr lang="en-IN" sz="18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IN" sz="1800" dirty="0"/>
                  <a:t> parameters of the model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F6DE0B6-E26A-4193-9CBE-E262B7AB0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890" y="2843093"/>
                <a:ext cx="2866234" cy="923330"/>
              </a:xfrm>
              <a:prstGeom prst="rect">
                <a:avLst/>
              </a:prstGeom>
              <a:blipFill>
                <a:blip r:embed="rId6"/>
                <a:stretch>
                  <a:fillRect l="-1915" t="-3289" b="-9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813A2C5-98D4-4E4F-BD6A-DDC7A14A8B9E}"/>
                  </a:ext>
                </a:extLst>
              </p:cNvPr>
              <p:cNvSpPr/>
              <p:nvPr/>
            </p:nvSpPr>
            <p:spPr>
              <a:xfrm>
                <a:off x="6923021" y="1084328"/>
                <a:ext cx="156081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008000"/>
                        </a:solidFill>
                        <a:latin typeface="Cambria Math" charset="0"/>
                        <a:cs typeface="Arial" pitchFamily="34" charset="0"/>
                      </a:rPr>
                      <m:t>𝑝</m:t>
                    </m:r>
                    <m:r>
                      <a:rPr lang="en-IN" sz="1800" b="0" i="1" dirty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 </m:t>
                    </m:r>
                    <m:r>
                      <a:rPr lang="en-US" sz="1800" i="1" dirty="0">
                        <a:solidFill>
                          <a:srgbClr val="008000"/>
                        </a:solidFill>
                        <a:latin typeface="Cambria Math" charset="0"/>
                        <a:cs typeface="Arial" pitchFamily="34" charset="0"/>
                      </a:rPr>
                      <m:t>𝑞</m:t>
                    </m:r>
                    <m:r>
                      <a:rPr lang="en-US" sz="1800" i="1" dirty="0">
                        <a:solidFill>
                          <a:srgbClr val="008000"/>
                        </a:solidFill>
                        <a:latin typeface="Cambria Math" charset="0"/>
                        <a:cs typeface="Arial" pitchFamily="34" charset="0"/>
                      </a:rPr>
                      <m:t>,1</m:t>
                    </m:r>
                  </m:oMath>
                </a14:m>
                <a:r>
                  <a:rPr lang="en-US" sz="1800" dirty="0">
                    <a:solidFill>
                      <a:srgbClr val="008000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800" dirty="0">
                    <a:solidFill>
                      <a:srgbClr val="008000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are </a:t>
                </a:r>
                <a:r>
                  <a:rPr lang="en-US" sz="1800" dirty="0" err="1">
                    <a:solidFill>
                      <a:srgbClr val="008000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unnormalized</a:t>
                </a:r>
                <a:br>
                  <a:rPr lang="en-US" sz="1800" dirty="0">
                    <a:solidFill>
                      <a:srgbClr val="008000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r>
                  <a:rPr lang="en-US" sz="1800" dirty="0">
                    <a:solidFill>
                      <a:srgbClr val="008000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probabilities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813A2C5-98D4-4E4F-BD6A-DDC7A14A8B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021" y="1084328"/>
                <a:ext cx="1560819" cy="923330"/>
              </a:xfrm>
              <a:prstGeom prst="rect">
                <a:avLst/>
              </a:prstGeom>
              <a:blipFill>
                <a:blip r:embed="rId7"/>
                <a:stretch>
                  <a:fillRect l="-3516" t="-3974" b="-105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154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6FA0-F24A-42E6-9824-6ACF89A1D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70" y="153697"/>
            <a:ext cx="8230059" cy="387314"/>
          </a:xfrm>
        </p:spPr>
        <p:txBody>
          <a:bodyPr/>
          <a:lstStyle/>
          <a:p>
            <a:r>
              <a:rPr lang="en-IN" sz="4000" dirty="0"/>
              <a:t>Core based Random Walker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018B5C-63E6-438F-974B-02786899345A}"/>
                  </a:ext>
                </a:extLst>
              </p:cNvPr>
              <p:cNvSpPr txBox="1"/>
              <p:nvPr/>
            </p:nvSpPr>
            <p:spPr>
              <a:xfrm>
                <a:off x="4801525" y="80721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99"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dirty="0">
                          <a:solidFill>
                            <a:srgbClr val="FF0000"/>
                          </a:solidFill>
                          <a:latin typeface="Cambria Math" charset="0"/>
                          <a:ea typeface="Helvetica Neue Light" charset="0"/>
                          <a:cs typeface="Helvetica Neue Light" charset="0"/>
                        </a:rPr>
                        <m:t>1</m:t>
                      </m:r>
                    </m:oMath>
                  </m:oMathPara>
                </a14:m>
                <a:endParaRPr lang="en-US" sz="1800" kern="1200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018B5C-63E6-438F-974B-027868993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525" y="807210"/>
                <a:ext cx="37702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7AED75-434E-441F-B32A-AA803F724D0C}"/>
                  </a:ext>
                </a:extLst>
              </p:cNvPr>
              <p:cNvSpPr txBox="1"/>
              <p:nvPr/>
            </p:nvSpPr>
            <p:spPr>
              <a:xfrm>
                <a:off x="5481964" y="1554183"/>
                <a:ext cx="558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99"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dirty="0">
                          <a:solidFill>
                            <a:srgbClr val="F79646">
                              <a:lumMod val="75000"/>
                            </a:srgbClr>
                          </a:solidFill>
                          <a:latin typeface="Cambria Math" charset="0"/>
                          <a:ea typeface="Helvetica Neue Light" charset="0"/>
                          <a:cs typeface="Helvetica Neue Light" charset="0"/>
                        </a:rPr>
                        <m:t>𝑞</m:t>
                      </m:r>
                    </m:oMath>
                  </m:oMathPara>
                </a14:m>
                <a:endParaRPr lang="en-US" sz="1800" kern="1200" dirty="0">
                  <a:solidFill>
                    <a:srgbClr val="F79646">
                      <a:lumMod val="75000"/>
                    </a:srgb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7AED75-434E-441F-B32A-AA803F724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964" y="1554183"/>
                <a:ext cx="558167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A34028-F523-4614-B807-3E986B2003EF}"/>
                  </a:ext>
                </a:extLst>
              </p:cNvPr>
              <p:cNvSpPr txBox="1"/>
              <p:nvPr/>
            </p:nvSpPr>
            <p:spPr>
              <a:xfrm>
                <a:off x="4739014" y="1875246"/>
                <a:ext cx="558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99"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dirty="0">
                          <a:solidFill>
                            <a:srgbClr val="0070C0"/>
                          </a:solidFill>
                          <a:latin typeface="Cambria Math" charset="0"/>
                          <a:ea typeface="Helvetica Neue Light" charset="0"/>
                          <a:cs typeface="Helvetica Neue Light" charset="0"/>
                        </a:rPr>
                        <m:t>𝑝</m:t>
                      </m:r>
                    </m:oMath>
                  </m:oMathPara>
                </a14:m>
                <a:endParaRPr lang="en-US" sz="1800" kern="1200" dirty="0">
                  <a:solidFill>
                    <a:srgbClr val="0070C0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A34028-F523-4614-B807-3E986B200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014" y="1875246"/>
                <a:ext cx="558167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41F781-1800-48F3-9EA4-F55DEEDC2478}"/>
              </a:ext>
            </a:extLst>
          </p:cNvPr>
          <p:cNvCxnSpPr/>
          <p:nvPr/>
        </p:nvCxnSpPr>
        <p:spPr>
          <a:xfrm flipH="1" flipV="1">
            <a:off x="4542928" y="1018141"/>
            <a:ext cx="525653" cy="217477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C521D4B-ABCD-4695-BA9D-5466DB9B0B66}"/>
              </a:ext>
            </a:extLst>
          </p:cNvPr>
          <p:cNvCxnSpPr/>
          <p:nvPr/>
        </p:nvCxnSpPr>
        <p:spPr>
          <a:xfrm flipV="1">
            <a:off x="5447890" y="1374001"/>
            <a:ext cx="539299" cy="248788"/>
          </a:xfrm>
          <a:prstGeom prst="straightConnector1">
            <a:avLst/>
          </a:prstGeom>
          <a:noFill/>
          <a:ln w="57150" cap="flat" cmpd="sng" algn="ctr">
            <a:solidFill>
              <a:srgbClr val="F79646"/>
            </a:solidFill>
            <a:prstDash val="solid"/>
            <a:tailEnd type="triangle"/>
          </a:ln>
          <a:effectLst/>
        </p:spPr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883C1DA-DAB9-4524-AC8E-2C226A7C2AA3}"/>
              </a:ext>
            </a:extLst>
          </p:cNvPr>
          <p:cNvSpPr/>
          <p:nvPr/>
        </p:nvSpPr>
        <p:spPr>
          <a:xfrm>
            <a:off x="4060488" y="1815907"/>
            <a:ext cx="429768" cy="365760"/>
          </a:xfrm>
          <a:prstGeom prst="ellipse">
            <a:avLst/>
          </a:prstGeom>
          <a:solidFill>
            <a:srgbClr val="4F81BD">
              <a:lumMod val="40000"/>
              <a:lumOff val="60000"/>
            </a:srgbClr>
          </a:solidFill>
          <a:ln w="28575" cap="flat" cmpd="sng" algn="ctr">
            <a:solidFill>
              <a:srgbClr val="0070C0"/>
            </a:solidFill>
            <a:prstDash val="solid"/>
          </a:ln>
          <a:effectLst/>
        </p:spPr>
        <p:txBody>
          <a:bodyPr wrap="none" lIns="0" tIns="0" rIns="0" bIns="0" rtlCol="0" anchor="b"/>
          <a:lstStyle/>
          <a:p>
            <a:pPr marL="0" marR="0" lvl="0" indent="0" algn="ctr" defTabSz="9143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s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1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29021C3-5CFE-4BD9-A7CE-C189FF8A00BC}"/>
              </a:ext>
            </a:extLst>
          </p:cNvPr>
          <p:cNvCxnSpPr>
            <a:stCxn id="47" idx="2"/>
          </p:cNvCxnSpPr>
          <p:nvPr/>
        </p:nvCxnSpPr>
        <p:spPr>
          <a:xfrm flipH="1">
            <a:off x="3383799" y="1998787"/>
            <a:ext cx="676689" cy="49584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5516E52-1DE4-4CA0-81C6-71C09AE07CA1}"/>
              </a:ext>
            </a:extLst>
          </p:cNvPr>
          <p:cNvCxnSpPr>
            <a:stCxn id="46" idx="3"/>
          </p:cNvCxnSpPr>
          <p:nvPr/>
        </p:nvCxnSpPr>
        <p:spPr>
          <a:xfrm flipH="1">
            <a:off x="4060488" y="2121060"/>
            <a:ext cx="62938" cy="93489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6DCC0C-D44A-4E56-A498-BCC974960AD6}"/>
              </a:ext>
            </a:extLst>
          </p:cNvPr>
          <p:cNvCxnSpPr>
            <a:stCxn id="46" idx="6"/>
          </p:cNvCxnSpPr>
          <p:nvPr/>
        </p:nvCxnSpPr>
        <p:spPr>
          <a:xfrm flipV="1">
            <a:off x="4490258" y="1602652"/>
            <a:ext cx="488399" cy="389093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1DCE99A-ECF4-4788-BAC7-A9660AE05230}"/>
              </a:ext>
            </a:extLst>
          </p:cNvPr>
          <p:cNvSpPr/>
          <p:nvPr/>
        </p:nvSpPr>
        <p:spPr>
          <a:xfrm>
            <a:off x="4097031" y="859651"/>
            <a:ext cx="429768" cy="365760"/>
          </a:xfrm>
          <a:prstGeom prst="ellipse">
            <a:avLst/>
          </a:prstGeom>
          <a:solidFill>
            <a:srgbClr val="FF2600">
              <a:alpha val="32157"/>
            </a:srgbClr>
          </a:solidFill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wrap="none" lIns="0" tIns="0" rIns="0" bIns="0" rtlCol="0" anchor="b"/>
          <a:lstStyle/>
          <a:p>
            <a:pPr marL="0" marR="0" lvl="0" indent="0" algn="ctr" defTabSz="9143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s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2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25F3824-A6BD-4465-B511-2B3B479C4F25}"/>
              </a:ext>
            </a:extLst>
          </p:cNvPr>
          <p:cNvSpPr/>
          <p:nvPr/>
        </p:nvSpPr>
        <p:spPr>
          <a:xfrm>
            <a:off x="4915717" y="1297498"/>
            <a:ext cx="429768" cy="36576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lIns="0" tIns="0" rIns="0" bIns="0" rtlCol="0" anchor="b"/>
          <a:lstStyle/>
          <a:p>
            <a:pPr marL="0" marR="0" lvl="0" indent="0" algn="ctr" defTabSz="9143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w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3E8B05F-DE9B-4FD7-9C7F-068989A3ED72}"/>
              </a:ext>
            </a:extLst>
          </p:cNvPr>
          <p:cNvCxnSpPr>
            <a:stCxn id="52" idx="5"/>
          </p:cNvCxnSpPr>
          <p:nvPr/>
        </p:nvCxnSpPr>
        <p:spPr>
          <a:xfrm>
            <a:off x="4463861" y="1171847"/>
            <a:ext cx="514796" cy="179217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E62188D0-72FA-44D3-A038-35B6E009AE12}"/>
              </a:ext>
            </a:extLst>
          </p:cNvPr>
          <p:cNvSpPr/>
          <p:nvPr/>
        </p:nvSpPr>
        <p:spPr>
          <a:xfrm>
            <a:off x="5926076" y="965181"/>
            <a:ext cx="429768" cy="365760"/>
          </a:xfrm>
          <a:prstGeom prst="ellipse">
            <a:avLst/>
          </a:prstGeom>
          <a:solidFill>
            <a:srgbClr val="FF9300">
              <a:alpha val="29804"/>
            </a:srgbClr>
          </a:solidFill>
          <a:ln w="28575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wrap="none" lIns="0" tIns="0" rIns="0" bIns="0" rtlCol="0" anchor="b"/>
          <a:lstStyle/>
          <a:p>
            <a:pPr marL="0" marR="0" lvl="0" indent="0" algn="ctr" defTabSz="9143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s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3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FD01EFB-5D71-48AC-9F51-4819F212E5AF}"/>
              </a:ext>
            </a:extLst>
          </p:cNvPr>
          <p:cNvCxnSpPr>
            <a:endCxn id="55" idx="3"/>
          </p:cNvCxnSpPr>
          <p:nvPr/>
        </p:nvCxnSpPr>
        <p:spPr>
          <a:xfrm flipV="1">
            <a:off x="5345487" y="1277377"/>
            <a:ext cx="643528" cy="203003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C38F209-0267-4A22-9FB9-9A16290A6060}"/>
              </a:ext>
            </a:extLst>
          </p:cNvPr>
          <p:cNvCxnSpPr/>
          <p:nvPr/>
        </p:nvCxnSpPr>
        <p:spPr>
          <a:xfrm flipH="1">
            <a:off x="4531185" y="1705550"/>
            <a:ext cx="537397" cy="415511"/>
          </a:xfrm>
          <a:prstGeom prst="straightConnector1">
            <a:avLst/>
          </a:prstGeom>
          <a:noFill/>
          <a:ln w="5715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42F9A051-1599-4190-B83F-9059A9288A67}"/>
              </a:ext>
            </a:extLst>
          </p:cNvPr>
          <p:cNvSpPr/>
          <p:nvPr/>
        </p:nvSpPr>
        <p:spPr>
          <a:xfrm>
            <a:off x="2954031" y="1865491"/>
            <a:ext cx="429768" cy="365760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lIns="0" tIns="0" rIns="0" bIns="0" rtlCol="0" anchor="b"/>
          <a:lstStyle/>
          <a:p>
            <a:pPr marL="0" marR="0" lvl="0" indent="0" algn="ctr" defTabSz="9143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u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B731F07-4E35-4FC8-8251-85E0DA5E7752}"/>
              </a:ext>
            </a:extLst>
          </p:cNvPr>
          <p:cNvCxnSpPr>
            <a:stCxn id="52" idx="4"/>
            <a:endCxn id="47" idx="0"/>
          </p:cNvCxnSpPr>
          <p:nvPr/>
        </p:nvCxnSpPr>
        <p:spPr>
          <a:xfrm flipH="1">
            <a:off x="4275372" y="1225411"/>
            <a:ext cx="36543" cy="590496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2C327BB-505B-457C-BF50-D81DBC73D0C5}"/>
                  </a:ext>
                </a:extLst>
              </p:cNvPr>
              <p:cNvSpPr txBox="1"/>
              <p:nvPr/>
            </p:nvSpPr>
            <p:spPr>
              <a:xfrm>
                <a:off x="240104" y="2689412"/>
                <a:ext cx="3482039" cy="22457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IN" sz="2800" dirty="0"/>
                  <a:t>p</a:t>
                </a:r>
                <a:r>
                  <a:rPr lang="en-IN" sz="2800" b="0" dirty="0"/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IN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IN" sz="2800" b="0" dirty="0"/>
              </a:p>
              <a:p>
                <a:endParaRPr lang="en-IN" sz="2800" b="0" dirty="0"/>
              </a:p>
              <a:p>
                <a:r>
                  <a:rPr lang="en-IN" sz="2800" dirty="0"/>
                  <a:t>q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8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IN" sz="2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IN" sz="2800" b="0" dirty="0"/>
              </a:p>
              <a:p>
                <a:endParaRPr lang="en-IN" sz="28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2C327BB-505B-457C-BF50-D81DBC73D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04" y="2689412"/>
                <a:ext cx="3482039" cy="2245743"/>
              </a:xfrm>
              <a:prstGeom prst="rect">
                <a:avLst/>
              </a:prstGeom>
              <a:blipFill>
                <a:blip r:embed="rId5"/>
                <a:stretch>
                  <a:fillRect l="-6119" t="-13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F6DE0B6-E26A-4193-9CBE-E262B7AB0C2F}"/>
                  </a:ext>
                </a:extLst>
              </p:cNvPr>
              <p:cNvSpPr txBox="1"/>
              <p:nvPr/>
            </p:nvSpPr>
            <p:spPr>
              <a:xfrm>
                <a:off x="326072" y="979460"/>
                <a:ext cx="286623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800" dirty="0"/>
                  <a:t>C(u) </a:t>
                </a:r>
                <a:r>
                  <a:rPr lang="en-IN" sz="1800" dirty="0">
                    <a:sym typeface="Wingdings" panose="05000000000000000000" pitchFamily="2" charset="2"/>
                  </a:rPr>
                  <a:t> core number of u</a:t>
                </a:r>
              </a:p>
              <a:p>
                <a:r>
                  <a:rPr lang="en-IN" sz="1800" dirty="0">
                    <a:sym typeface="Wingdings" panose="05000000000000000000" pitchFamily="2" charset="2"/>
                  </a:rPr>
                  <a:t>D, </a:t>
                </a:r>
                <a14:m>
                  <m:oMath xmlns:m="http://schemas.openxmlformats.org/officeDocument/2006/math">
                    <m:r>
                      <a:rPr lang="en-IN" sz="1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sz="1800" dirty="0"/>
                  <a:t>, </a:t>
                </a:r>
                <a14:m>
                  <m:oMath xmlns:m="http://schemas.openxmlformats.org/officeDocument/2006/math">
                    <m:r>
                      <a:rPr lang="en-IN" sz="18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IN" sz="1800" dirty="0"/>
                  <a:t> parameters of the model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F6DE0B6-E26A-4193-9CBE-E262B7AB0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72" y="979460"/>
                <a:ext cx="2866234" cy="923330"/>
              </a:xfrm>
              <a:prstGeom prst="rect">
                <a:avLst/>
              </a:prstGeom>
              <a:blipFill>
                <a:blip r:embed="rId6"/>
                <a:stretch>
                  <a:fillRect l="-1699" t="-3974" b="-99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813A2C5-98D4-4E4F-BD6A-DDC7A14A8B9E}"/>
                  </a:ext>
                </a:extLst>
              </p:cNvPr>
              <p:cNvSpPr/>
              <p:nvPr/>
            </p:nvSpPr>
            <p:spPr>
              <a:xfrm>
                <a:off x="6923021" y="1084328"/>
                <a:ext cx="156081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008000"/>
                        </a:solidFill>
                        <a:latin typeface="Cambria Math" charset="0"/>
                        <a:cs typeface="Arial" pitchFamily="34" charset="0"/>
                      </a:rPr>
                      <m:t>𝑝</m:t>
                    </m:r>
                    <m:r>
                      <a:rPr lang="en-IN" sz="1800" b="0" i="1" dirty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 </m:t>
                    </m:r>
                    <m:r>
                      <a:rPr lang="en-US" sz="1800" i="1" dirty="0">
                        <a:solidFill>
                          <a:srgbClr val="008000"/>
                        </a:solidFill>
                        <a:latin typeface="Cambria Math" charset="0"/>
                        <a:cs typeface="Arial" pitchFamily="34" charset="0"/>
                      </a:rPr>
                      <m:t>𝑞</m:t>
                    </m:r>
                    <m:r>
                      <a:rPr lang="en-US" sz="1800" i="1" dirty="0">
                        <a:solidFill>
                          <a:srgbClr val="008000"/>
                        </a:solidFill>
                        <a:latin typeface="Cambria Math" charset="0"/>
                        <a:cs typeface="Arial" pitchFamily="34" charset="0"/>
                      </a:rPr>
                      <m:t>,1</m:t>
                    </m:r>
                  </m:oMath>
                </a14:m>
                <a:r>
                  <a:rPr lang="en-US" sz="1800" dirty="0">
                    <a:solidFill>
                      <a:srgbClr val="008000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800" dirty="0">
                    <a:solidFill>
                      <a:srgbClr val="008000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are </a:t>
                </a:r>
                <a:r>
                  <a:rPr lang="en-US" sz="1800" dirty="0" err="1">
                    <a:solidFill>
                      <a:srgbClr val="008000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unnormalized</a:t>
                </a:r>
                <a:br>
                  <a:rPr lang="en-US" sz="1800" dirty="0">
                    <a:solidFill>
                      <a:srgbClr val="008000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r>
                  <a:rPr lang="en-US" sz="1800" dirty="0">
                    <a:solidFill>
                      <a:srgbClr val="008000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probabilities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813A2C5-98D4-4E4F-BD6A-DDC7A14A8B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021" y="1084328"/>
                <a:ext cx="1560819" cy="923330"/>
              </a:xfrm>
              <a:prstGeom prst="rect">
                <a:avLst/>
              </a:prstGeom>
              <a:blipFill>
                <a:blip r:embed="rId7"/>
                <a:stretch>
                  <a:fillRect l="-3516" t="-3974" b="-105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7DD555D-A8D2-4C74-A0AF-DBDADE9656F4}"/>
              </a:ext>
            </a:extLst>
          </p:cNvPr>
          <p:cNvSpPr txBox="1"/>
          <p:nvPr/>
        </p:nvSpPr>
        <p:spPr>
          <a:xfrm>
            <a:off x="4387583" y="2929702"/>
            <a:ext cx="4516313" cy="138499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λ</a:t>
            </a:r>
            <a:r>
              <a:rPr lang="en-IN" dirty="0"/>
              <a:t> determines probability to remain in vicinity of u</a:t>
            </a:r>
          </a:p>
          <a:p>
            <a:r>
              <a:rPr lang="el-GR" dirty="0"/>
              <a:t>γ</a:t>
            </a:r>
            <a:r>
              <a:rPr lang="en-IN" dirty="0"/>
              <a:t>  determines probability to explore further from u</a:t>
            </a:r>
          </a:p>
          <a:p>
            <a:endParaRPr lang="en-IN" dirty="0"/>
          </a:p>
          <a:p>
            <a:r>
              <a:rPr lang="en-IN" dirty="0"/>
              <a:t>Each parameter further weighted by penalised core distance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61702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DC99B-8C51-4E32-BF69-612C59D82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77" y="100332"/>
            <a:ext cx="8230059" cy="488897"/>
          </a:xfrm>
        </p:spPr>
        <p:txBody>
          <a:bodyPr/>
          <a:lstStyle/>
          <a:p>
            <a:r>
              <a:rPr lang="en-IN" dirty="0"/>
              <a:t>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7144D-5552-4015-95D1-7450E0E82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fontAlgn="base"/>
            <a:r>
              <a:rPr lang="en-US" sz="1600" b="1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Closeness</a:t>
            </a:r>
            <a:r>
              <a:rPr lang="en-US" sz="16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6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Sum of average cosine-similarity between each core-centroid and the nodes of that core. To normalize, divide by number of cores.</a:t>
            </a:r>
            <a:endParaRPr lang="en-US" sz="1600" i="1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0" indent="0">
              <a:buNone/>
            </a:pPr>
            <a:br>
              <a:rPr lang="en-US" sz="16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600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fontAlgn="base"/>
            <a:r>
              <a:rPr lang="en-US" sz="1600" b="1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Separability</a:t>
            </a:r>
            <a:r>
              <a:rPr lang="en-US" sz="16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6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Average distance between all pairs of core-centroids.</a:t>
            </a:r>
            <a:endParaRPr lang="en-US" sz="1600" i="1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sz="1600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B25DEF-B0AD-4483-B987-286646C68EFC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 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ED2BE1-ECD5-443C-9711-1969D223A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425" y="1073150"/>
            <a:ext cx="3302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731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DEB5-7968-4774-B1DD-348ED388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77" y="100331"/>
            <a:ext cx="8230059" cy="488897"/>
          </a:xfrm>
        </p:spPr>
        <p:txBody>
          <a:bodyPr/>
          <a:lstStyle/>
          <a:p>
            <a:r>
              <a:rPr lang="en-IN" dirty="0"/>
              <a:t>Embedding comparison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0E4B03-B2A6-41F3-8C06-922AC9724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13" y="1072643"/>
            <a:ext cx="3997619" cy="299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3CFED26-234D-4A8E-A146-26E3CF96B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070" y="1024138"/>
            <a:ext cx="4053966" cy="304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8E65B17-31F3-4A7A-AA18-07550C6AC0E6}"/>
              </a:ext>
            </a:extLst>
          </p:cNvPr>
          <p:cNvSpPr/>
          <p:nvPr/>
        </p:nvSpPr>
        <p:spPr>
          <a:xfrm>
            <a:off x="4095589" y="2466574"/>
            <a:ext cx="614723" cy="2919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EA6BF0-996C-4BEC-A224-44E0C6524EE3}"/>
              </a:ext>
            </a:extLst>
          </p:cNvPr>
          <p:cNvSpPr/>
          <p:nvPr/>
        </p:nvSpPr>
        <p:spPr>
          <a:xfrm>
            <a:off x="6201015" y="1459967"/>
            <a:ext cx="614723" cy="906715"/>
          </a:xfrm>
          <a:prstGeom prst="ellipse">
            <a:avLst/>
          </a:prstGeom>
          <a:noFill/>
          <a:ln w="3492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59F3BA-955E-4008-B36F-E7E238EF4646}"/>
              </a:ext>
            </a:extLst>
          </p:cNvPr>
          <p:cNvSpPr/>
          <p:nvPr/>
        </p:nvSpPr>
        <p:spPr>
          <a:xfrm>
            <a:off x="5131654" y="2571750"/>
            <a:ext cx="938733" cy="509547"/>
          </a:xfrm>
          <a:prstGeom prst="ellipse">
            <a:avLst/>
          </a:prstGeom>
          <a:noFill/>
          <a:ln w="3492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824C0F6-07F7-40F7-9C37-36D39552F3F8}"/>
              </a:ext>
            </a:extLst>
          </p:cNvPr>
          <p:cNvSpPr/>
          <p:nvPr/>
        </p:nvSpPr>
        <p:spPr>
          <a:xfrm>
            <a:off x="6700476" y="2636986"/>
            <a:ext cx="507147" cy="329211"/>
          </a:xfrm>
          <a:prstGeom prst="ellipse">
            <a:avLst/>
          </a:prstGeom>
          <a:noFill/>
          <a:ln w="3492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9E43A61-F1DF-4900-A37E-AAA7659F86F2}"/>
              </a:ext>
            </a:extLst>
          </p:cNvPr>
          <p:cNvSpPr/>
          <p:nvPr/>
        </p:nvSpPr>
        <p:spPr>
          <a:xfrm>
            <a:off x="6070387" y="2966197"/>
            <a:ext cx="507147" cy="427226"/>
          </a:xfrm>
          <a:prstGeom prst="ellipse">
            <a:avLst/>
          </a:prstGeom>
          <a:noFill/>
          <a:ln w="3492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4877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E2A4C7-B25A-448A-B49D-5A3008AA9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2" y="1354356"/>
            <a:ext cx="3300016" cy="32330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7152C6-871B-4979-BABB-0AD2EDF712A6}"/>
              </a:ext>
            </a:extLst>
          </p:cNvPr>
          <p:cNvSpPr txBox="1"/>
          <p:nvPr/>
        </p:nvSpPr>
        <p:spPr>
          <a:xfrm>
            <a:off x="553250" y="559016"/>
            <a:ext cx="3433483" cy="523220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</a:schemeClr>
              </a:gs>
              <a:gs pos="35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62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Ideal core periphery </a:t>
            </a:r>
          </a:p>
          <a:p>
            <a:pPr algn="ctr"/>
            <a:r>
              <a:rPr lang="en-IN" b="1" dirty="0"/>
              <a:t>Structure adjacency matrix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B9AAD-330E-4F63-B2CE-B51122895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164" y="1418803"/>
            <a:ext cx="3197445" cy="31685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A290B4-9893-4A6B-AA63-B9AEE665FFD3}"/>
              </a:ext>
            </a:extLst>
          </p:cNvPr>
          <p:cNvSpPr txBox="1"/>
          <p:nvPr/>
        </p:nvSpPr>
        <p:spPr>
          <a:xfrm>
            <a:off x="4863993" y="556133"/>
            <a:ext cx="3433482" cy="523220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</a:schemeClr>
              </a:gs>
              <a:gs pos="35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62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Ideal community </a:t>
            </a:r>
          </a:p>
          <a:p>
            <a:pPr algn="ctr"/>
            <a:r>
              <a:rPr lang="en-IN" b="1" dirty="0"/>
              <a:t>Structure adjacency matrix</a:t>
            </a:r>
          </a:p>
        </p:txBody>
      </p:sp>
    </p:spTree>
    <p:extLst>
      <p:ext uri="{BB962C8B-B14F-4D97-AF65-F5344CB8AC3E}">
        <p14:creationId xmlns:p14="http://schemas.microsoft.com/office/powerpoint/2010/main" val="8687305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1A677-4E31-4629-B885-D689ABDF6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77" y="100331"/>
            <a:ext cx="8230059" cy="488897"/>
          </a:xfrm>
        </p:spPr>
        <p:txBody>
          <a:bodyPr/>
          <a:lstStyle/>
          <a:p>
            <a:r>
              <a:rPr lang="en-IN" dirty="0"/>
              <a:t>Word Similarity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owchart: Process 4">
                <a:extLst>
                  <a:ext uri="{FF2B5EF4-FFF2-40B4-BE49-F238E27FC236}">
                    <a16:creationId xmlns:a16="http://schemas.microsoft.com/office/drawing/2014/main" id="{BD7ABF07-BE75-4F15-A2DC-04A7AF7B392D}"/>
                  </a:ext>
                </a:extLst>
              </p:cNvPr>
              <p:cNvSpPr/>
              <p:nvPr/>
            </p:nvSpPr>
            <p:spPr>
              <a:xfrm>
                <a:off x="645458" y="1027016"/>
                <a:ext cx="1921009" cy="1065679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Given Word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IN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Flowchart: Process 4">
                <a:extLst>
                  <a:ext uri="{FF2B5EF4-FFF2-40B4-BE49-F238E27FC236}">
                    <a16:creationId xmlns:a16="http://schemas.microsoft.com/office/drawing/2014/main" id="{BD7ABF07-BE75-4F15-A2DC-04A7AF7B3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58" y="1027016"/>
                <a:ext cx="1921009" cy="1065679"/>
              </a:xfrm>
              <a:prstGeom prst="flowChartProcess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owchart: Process 6">
                <a:extLst>
                  <a:ext uri="{FF2B5EF4-FFF2-40B4-BE49-F238E27FC236}">
                    <a16:creationId xmlns:a16="http://schemas.microsoft.com/office/drawing/2014/main" id="{C0B27E1F-E0BB-46A0-8B50-C666DF91DFBC}"/>
                  </a:ext>
                </a:extLst>
              </p:cNvPr>
              <p:cNvSpPr/>
              <p:nvPr/>
            </p:nvSpPr>
            <p:spPr>
              <a:xfrm>
                <a:off x="3526972" y="1042383"/>
                <a:ext cx="2458890" cy="1065679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  <a:p>
                <a:pPr algn="ctr"/>
                <a:endParaRPr lang="en-IN" dirty="0"/>
              </a:p>
              <a:p>
                <a:pPr algn="ctr"/>
                <a:r>
                  <a:rPr lang="en-IN" dirty="0"/>
                  <a:t>Calculate Similarity</a:t>
                </a:r>
              </a:p>
              <a:p>
                <a:pPr algn="ctr"/>
                <a:r>
                  <a:rPr lang="en-IN" b="0" dirty="0"/>
                  <a:t>Cosine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𝑆𝑖𝑚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IN" b="0" dirty="0"/>
              </a:p>
              <a:p>
                <a:pPr algn="ctr"/>
                <a:endParaRPr lang="en-IN" b="0" dirty="0"/>
              </a:p>
              <a:p>
                <a:pPr algn="ctr"/>
                <a:endParaRPr lang="en-IN" dirty="0"/>
              </a:p>
              <a:p>
                <a:pPr algn="ctr"/>
                <a:endParaRPr lang="en-IN" dirty="0"/>
              </a:p>
            </p:txBody>
          </p:sp>
        </mc:Choice>
        <mc:Fallback xmlns="">
          <p:sp>
            <p:nvSpPr>
              <p:cNvPr id="7" name="Flowchart: Process 6">
                <a:extLst>
                  <a:ext uri="{FF2B5EF4-FFF2-40B4-BE49-F238E27FC236}">
                    <a16:creationId xmlns:a16="http://schemas.microsoft.com/office/drawing/2014/main" id="{C0B27E1F-E0BB-46A0-8B50-C666DF91DF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972" y="1042383"/>
                <a:ext cx="2458890" cy="1065679"/>
              </a:xfrm>
              <a:prstGeom prst="flowChartProcess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Flowchart: Process 7">
                <a:extLst>
                  <a:ext uri="{FF2B5EF4-FFF2-40B4-BE49-F238E27FC236}">
                    <a16:creationId xmlns:a16="http://schemas.microsoft.com/office/drawing/2014/main" id="{726950FC-3E76-49C8-8896-D85B990817C5}"/>
                  </a:ext>
                </a:extLst>
              </p:cNvPr>
              <p:cNvSpPr/>
              <p:nvPr/>
            </p:nvSpPr>
            <p:spPr>
              <a:xfrm>
                <a:off x="6766027" y="1042383"/>
                <a:ext cx="1921009" cy="1065679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Obtain Human Judgement score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N" b="0" dirty="0"/>
              </a:p>
              <a:p>
                <a:pPr algn="ctr"/>
                <a:endParaRPr lang="en-IN" dirty="0"/>
              </a:p>
            </p:txBody>
          </p:sp>
        </mc:Choice>
        <mc:Fallback xmlns="">
          <p:sp>
            <p:nvSpPr>
              <p:cNvPr id="8" name="Flowchart: Process 7">
                <a:extLst>
                  <a:ext uri="{FF2B5EF4-FFF2-40B4-BE49-F238E27FC236}">
                    <a16:creationId xmlns:a16="http://schemas.microsoft.com/office/drawing/2014/main" id="{726950FC-3E76-49C8-8896-D85B99081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027" y="1042383"/>
                <a:ext cx="1921009" cy="1065679"/>
              </a:xfrm>
              <a:prstGeom prst="flowChartProcess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A9802349-B4BE-4993-957C-DE3F999BF465}"/>
              </a:ext>
            </a:extLst>
          </p:cNvPr>
          <p:cNvSpPr/>
          <p:nvPr/>
        </p:nvSpPr>
        <p:spPr>
          <a:xfrm>
            <a:off x="3561549" y="3088981"/>
            <a:ext cx="2973721" cy="162901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CosineSim</a:t>
            </a:r>
            <a:r>
              <a:rPr lang="en-IN" dirty="0"/>
              <a:t> / Human Judgement bases Ranking</a:t>
            </a:r>
          </a:p>
          <a:p>
            <a:pPr algn="ctr"/>
            <a:r>
              <a:rPr lang="en-IN" dirty="0"/>
              <a:t>(a1,b1)            (a1,b1)</a:t>
            </a:r>
          </a:p>
          <a:p>
            <a:pPr algn="ctr"/>
            <a:r>
              <a:rPr lang="en-IN" dirty="0"/>
              <a:t>(a2,b2)           (a3,b3)</a:t>
            </a:r>
          </a:p>
          <a:p>
            <a:pPr algn="ctr"/>
            <a:r>
              <a:rPr lang="en-IN" dirty="0"/>
              <a:t>….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99A277-3D6E-4CA9-AF2A-53A184D31432}"/>
              </a:ext>
            </a:extLst>
          </p:cNvPr>
          <p:cNvCxnSpPr/>
          <p:nvPr/>
        </p:nvCxnSpPr>
        <p:spPr>
          <a:xfrm>
            <a:off x="5048410" y="3903489"/>
            <a:ext cx="0" cy="776087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EBA4CA1E-3E91-4056-9ABB-9B594367152A}"/>
              </a:ext>
            </a:extLst>
          </p:cNvPr>
          <p:cNvSpPr/>
          <p:nvPr/>
        </p:nvSpPr>
        <p:spPr>
          <a:xfrm>
            <a:off x="7061626" y="3411711"/>
            <a:ext cx="1921009" cy="120639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Compute Spearman Rank </a:t>
            </a:r>
            <a:r>
              <a:rPr lang="en-IN" dirty="0" err="1"/>
              <a:t>Corelation</a:t>
            </a:r>
            <a:endParaRPr lang="en-IN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50A6D5-DE7D-4E41-B557-E71B0D423D37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566467" y="1559856"/>
            <a:ext cx="960505" cy="153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7EF99D-9CB9-4C1B-98C2-ACCF21D19666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985862" y="1575223"/>
            <a:ext cx="7801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2E9439-5706-4EF9-8DC8-A63608C0D129}"/>
              </a:ext>
            </a:extLst>
          </p:cNvPr>
          <p:cNvCxnSpPr>
            <a:stCxn id="9" idx="3"/>
          </p:cNvCxnSpPr>
          <p:nvPr/>
        </p:nvCxnSpPr>
        <p:spPr>
          <a:xfrm flipV="1">
            <a:off x="6535270" y="3903488"/>
            <a:ext cx="5263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E181086-D374-4ECF-ABE8-FDBBCEFDEDD8}"/>
              </a:ext>
            </a:extLst>
          </p:cNvPr>
          <p:cNvCxnSpPr>
            <a:cxnSpLocks/>
          </p:cNvCxnSpPr>
          <p:nvPr/>
        </p:nvCxnSpPr>
        <p:spPr>
          <a:xfrm rot="5400000">
            <a:off x="5897012" y="1259461"/>
            <a:ext cx="980919" cy="2678122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9859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78A9-9B51-4519-863F-E1A4694A6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latin typeface="+mj-lt"/>
              </a:rPr>
              <a:t>Word Association networks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3E6261-1F4F-441E-BF79-06D09ABBA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777" y="938733"/>
            <a:ext cx="3234685" cy="346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1BE2A93-EBDB-4922-A260-8EFC52508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395760"/>
              </p:ext>
            </p:extLst>
          </p:nvPr>
        </p:nvGraphicFramePr>
        <p:xfrm>
          <a:off x="583988" y="2059321"/>
          <a:ext cx="4130742" cy="1498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914">
                  <a:extLst>
                    <a:ext uri="{9D8B030D-6E8A-4147-A177-3AD203B41FA5}">
                      <a16:colId xmlns:a16="http://schemas.microsoft.com/office/drawing/2014/main" val="372845943"/>
                    </a:ext>
                  </a:extLst>
                </a:gridCol>
                <a:gridCol w="1376914">
                  <a:extLst>
                    <a:ext uri="{9D8B030D-6E8A-4147-A177-3AD203B41FA5}">
                      <a16:colId xmlns:a16="http://schemas.microsoft.com/office/drawing/2014/main" val="936667903"/>
                    </a:ext>
                  </a:extLst>
                </a:gridCol>
                <a:gridCol w="1376914">
                  <a:extLst>
                    <a:ext uri="{9D8B030D-6E8A-4147-A177-3AD203B41FA5}">
                      <a16:colId xmlns:a16="http://schemas.microsoft.com/office/drawing/2014/main" val="1585835419"/>
                    </a:ext>
                  </a:extLst>
                </a:gridCol>
              </a:tblGrid>
              <a:tr h="499529">
                <a:tc>
                  <a:txBody>
                    <a:bodyPr/>
                    <a:lstStyle/>
                    <a:p>
                      <a:r>
                        <a:rPr lang="en-IN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Edges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918780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r>
                        <a:rPr lang="en-IN" dirty="0"/>
                        <a:t>USF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10590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63788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186693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r>
                        <a:rPr lang="en-IN" dirty="0"/>
                        <a:t>SWOW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39,026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400622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655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1129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85FF-90F4-44E0-AAFF-1DF6A431A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latin typeface="+mj-lt"/>
              </a:rPr>
              <a:t>Gold standard word pairs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4AD8DD-DC9E-44D8-A913-2DD7309B6ECE}"/>
              </a:ext>
            </a:extLst>
          </p:cNvPr>
          <p:cNvSpPr/>
          <p:nvPr/>
        </p:nvSpPr>
        <p:spPr>
          <a:xfrm>
            <a:off x="510988" y="1986539"/>
            <a:ext cx="177117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ld Standard TT"/>
              </a:rPr>
              <a:t>old, new, 1.58</a:t>
            </a:r>
            <a:endParaRPr lang="en-US" dirty="0"/>
          </a:p>
          <a:p>
            <a:r>
              <a:rPr lang="en-US" dirty="0">
                <a:latin typeface="Old Standard TT"/>
              </a:rPr>
              <a:t>smart, intelligent, 9.2</a:t>
            </a:r>
            <a:endParaRPr lang="en-US" dirty="0"/>
          </a:p>
          <a:p>
            <a:r>
              <a:rPr lang="en-US" dirty="0">
                <a:latin typeface="Old Standard TT"/>
              </a:rPr>
              <a:t>hard, difficult, 8.77</a:t>
            </a:r>
            <a:endParaRPr lang="en-US" dirty="0"/>
          </a:p>
          <a:p>
            <a:r>
              <a:rPr lang="en-US" dirty="0">
                <a:latin typeface="Old Standard TT"/>
              </a:rPr>
              <a:t>happy, cheerful, 9.55</a:t>
            </a:r>
            <a:endParaRPr lang="en-US" dirty="0"/>
          </a:p>
          <a:p>
            <a:r>
              <a:rPr lang="en-US" dirty="0">
                <a:latin typeface="Old Standard TT"/>
              </a:rPr>
              <a:t>hard, easy, 0.95</a:t>
            </a:r>
            <a:endParaRPr lang="en-US" dirty="0"/>
          </a:p>
          <a:p>
            <a:r>
              <a:rPr lang="en-US" dirty="0">
                <a:latin typeface="Old Standard TT"/>
              </a:rPr>
              <a:t>short, long, 1.23</a:t>
            </a:r>
            <a:endParaRPr lang="en-US" dirty="0"/>
          </a:p>
          <a:p>
            <a:br>
              <a:rPr lang="en-US" dirty="0"/>
            </a:b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931FC3-0FD3-45D9-827A-C8091DA266D8}"/>
              </a:ext>
            </a:extLst>
          </p:cNvPr>
          <p:cNvSpPr/>
          <p:nvPr/>
        </p:nvSpPr>
        <p:spPr>
          <a:xfrm>
            <a:off x="2931458" y="1986539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latin typeface="Old Standard TT"/>
              </a:rPr>
              <a:t>tiger, cat, 7.35</a:t>
            </a:r>
            <a:endParaRPr lang="en-IN" dirty="0"/>
          </a:p>
          <a:p>
            <a:r>
              <a:rPr lang="en-IN" dirty="0">
                <a:latin typeface="Old Standard TT"/>
              </a:rPr>
              <a:t>book, paper, 7.46</a:t>
            </a:r>
            <a:endParaRPr lang="en-IN" dirty="0"/>
          </a:p>
          <a:p>
            <a:r>
              <a:rPr lang="en-IN" dirty="0">
                <a:latin typeface="Old Standard TT"/>
              </a:rPr>
              <a:t>computer, keyboard, 7.62</a:t>
            </a:r>
            <a:endParaRPr lang="en-IN" dirty="0"/>
          </a:p>
          <a:p>
            <a:r>
              <a:rPr lang="en-IN" dirty="0">
                <a:latin typeface="Old Standard TT"/>
              </a:rPr>
              <a:t>computer, internet, 7.58</a:t>
            </a:r>
            <a:endParaRPr lang="en-IN" dirty="0"/>
          </a:p>
          <a:p>
            <a:r>
              <a:rPr lang="en-IN" dirty="0">
                <a:latin typeface="Old Standard TT"/>
              </a:rPr>
              <a:t>plane, car, 5.77</a:t>
            </a:r>
            <a:endParaRPr lang="en-IN" dirty="0"/>
          </a:p>
          <a:p>
            <a:r>
              <a:rPr lang="en-IN" dirty="0">
                <a:latin typeface="Old Standard TT"/>
              </a:rPr>
              <a:t>train, car, 6.31</a:t>
            </a:r>
            <a:endParaRPr lang="en-IN" dirty="0"/>
          </a:p>
          <a:p>
            <a:br>
              <a:rPr lang="en-IN" dirty="0"/>
            </a:b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CEF68B-85AD-400B-B370-04EADD0139FB}"/>
              </a:ext>
            </a:extLst>
          </p:cNvPr>
          <p:cNvSpPr/>
          <p:nvPr/>
        </p:nvSpPr>
        <p:spPr>
          <a:xfrm>
            <a:off x="5528662" y="1986539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Old Standard TT"/>
              </a:rPr>
              <a:t>access, gateway, 3.792</a:t>
            </a:r>
            <a:endParaRPr lang="en-US" dirty="0"/>
          </a:p>
          <a:p>
            <a:r>
              <a:rPr lang="en-US" dirty="0">
                <a:latin typeface="Old Standard TT"/>
              </a:rPr>
              <a:t>account, explanation, 2</a:t>
            </a:r>
            <a:endParaRPr lang="en-US" dirty="0"/>
          </a:p>
          <a:p>
            <a:r>
              <a:rPr lang="en-US" dirty="0">
                <a:latin typeface="Old Standard TT"/>
              </a:rPr>
              <a:t>account, invoice, 3.75</a:t>
            </a:r>
            <a:endParaRPr lang="en-US" dirty="0"/>
          </a:p>
          <a:p>
            <a:r>
              <a:rPr lang="en-US" dirty="0">
                <a:latin typeface="Old Standard TT"/>
              </a:rPr>
              <a:t>account, statement, 3.682</a:t>
            </a:r>
            <a:endParaRPr lang="en-US" dirty="0"/>
          </a:p>
          <a:p>
            <a:r>
              <a:rPr lang="en-US" dirty="0">
                <a:latin typeface="Old Standard TT"/>
              </a:rPr>
              <a:t>acoustic, remedy, 1.227</a:t>
            </a:r>
            <a:endParaRPr lang="en-US" dirty="0"/>
          </a:p>
          <a:p>
            <a:r>
              <a:rPr lang="en-US" dirty="0">
                <a:latin typeface="Old Standard TT"/>
              </a:rPr>
              <a:t>acrylic, cloth, 2.739</a:t>
            </a:r>
            <a:endParaRPr lang="en-US" dirty="0"/>
          </a:p>
          <a:p>
            <a:br>
              <a:rPr lang="en-US" dirty="0"/>
            </a:b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F1370D-9437-471F-B28E-965853BAF58C}"/>
              </a:ext>
            </a:extLst>
          </p:cNvPr>
          <p:cNvSpPr txBox="1"/>
          <p:nvPr/>
        </p:nvSpPr>
        <p:spPr>
          <a:xfrm>
            <a:off x="456977" y="1644383"/>
            <a:ext cx="1971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SimLex999 snapshot: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AFA49A-10E8-44D6-A164-83EA3FDF9FBB}"/>
              </a:ext>
            </a:extLst>
          </p:cNvPr>
          <p:cNvSpPr txBox="1"/>
          <p:nvPr/>
        </p:nvSpPr>
        <p:spPr>
          <a:xfrm>
            <a:off x="2785239" y="1644382"/>
            <a:ext cx="2040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WordSim353 snapshot: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8E94ED-72AF-4149-9C1B-3827E288CA7A}"/>
              </a:ext>
            </a:extLst>
          </p:cNvPr>
          <p:cNvSpPr txBox="1"/>
          <p:nvPr/>
        </p:nvSpPr>
        <p:spPr>
          <a:xfrm>
            <a:off x="5532280" y="1644381"/>
            <a:ext cx="1971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MTurk</a:t>
            </a:r>
            <a:r>
              <a:rPr lang="en-IN" dirty="0"/>
              <a:t> snapshot:</a:t>
            </a:r>
          </a:p>
        </p:txBody>
      </p:sp>
    </p:spTree>
    <p:extLst>
      <p:ext uri="{BB962C8B-B14F-4D97-AF65-F5344CB8AC3E}">
        <p14:creationId xmlns:p14="http://schemas.microsoft.com/office/powerpoint/2010/main" val="15322546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5C67F-1692-4C5F-AE1E-4275959B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j-lt"/>
              </a:rPr>
              <a:t>Evaluation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F05E2-F51C-4A64-8AFF-14F04098E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977" y="938733"/>
            <a:ext cx="8230059" cy="3810373"/>
          </a:xfrm>
        </p:spPr>
        <p:txBody>
          <a:bodyPr/>
          <a:lstStyle/>
          <a:p>
            <a:pPr fontAlgn="base"/>
            <a:endParaRPr lang="en-US" sz="1600" dirty="0"/>
          </a:p>
          <a:p>
            <a:pPr fontAlgn="base"/>
            <a:r>
              <a:rPr lang="en-US" sz="1600" dirty="0"/>
              <a:t>Gold standards consist of a list of pair of words and corresponding similarity score.</a:t>
            </a:r>
          </a:p>
          <a:p>
            <a:pPr marL="127000" indent="0" fontAlgn="base">
              <a:buNone/>
            </a:pPr>
            <a:r>
              <a:rPr lang="en-US" sz="1600" dirty="0"/>
              <a:t> </a:t>
            </a:r>
          </a:p>
          <a:p>
            <a:pPr fontAlgn="base"/>
            <a:r>
              <a:rPr lang="en-US" sz="1600" dirty="0"/>
              <a:t>We calculate our score for the word pair by calculating the dot product of the corresponding word-vectors.</a:t>
            </a:r>
          </a:p>
          <a:p>
            <a:pPr marL="127000" indent="0" fontAlgn="base">
              <a:buNone/>
            </a:pPr>
            <a:endParaRPr lang="en-US" sz="1600" dirty="0"/>
          </a:p>
          <a:p>
            <a:pPr fontAlgn="base"/>
            <a:r>
              <a:rPr lang="en-US" sz="1600" dirty="0"/>
              <a:t>We calculate Spearman’s rank correlation between them and report the values.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97419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F67F-BED4-493D-965D-54F21E3FC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C9C554-7E5B-4708-A8C2-8234588D0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98" y="1260181"/>
            <a:ext cx="7281706" cy="2475780"/>
          </a:xfrm>
          <a:prstGeom prst="rect">
            <a:avLst/>
          </a:prstGeom>
        </p:spPr>
      </p:pic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680A380D-F68F-435D-835C-C910C5E29D9F}"/>
              </a:ext>
            </a:extLst>
          </p:cNvPr>
          <p:cNvSpPr/>
          <p:nvPr/>
        </p:nvSpPr>
        <p:spPr>
          <a:xfrm>
            <a:off x="1091133" y="1897956"/>
            <a:ext cx="7153835" cy="407254"/>
          </a:xfrm>
          <a:prstGeom prst="flowChartProcess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F620E-C719-40C8-A61B-D15C53D45D54}"/>
              </a:ext>
            </a:extLst>
          </p:cNvPr>
          <p:cNvSpPr txBox="1"/>
          <p:nvPr/>
        </p:nvSpPr>
        <p:spPr>
          <a:xfrm>
            <a:off x="2674044" y="3903489"/>
            <a:ext cx="3181190" cy="307777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SWOW Dataset Results</a:t>
            </a:r>
          </a:p>
        </p:txBody>
      </p:sp>
    </p:spTree>
    <p:extLst>
      <p:ext uri="{BB962C8B-B14F-4D97-AF65-F5344CB8AC3E}">
        <p14:creationId xmlns:p14="http://schemas.microsoft.com/office/powerpoint/2010/main" val="9400314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FFD4D-D33A-41BA-97B9-0D9F5498F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latin typeface="+mj-lt"/>
              </a:rPr>
              <a:t>PCA transformed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E6DD392-BC9F-4EA6-A264-50B733129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84" y="870217"/>
            <a:ext cx="4219816" cy="316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32C8E84-853E-497C-AE09-F44530247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056" y="880542"/>
            <a:ext cx="4192281" cy="314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FB5D70-6818-4DF1-8E83-C122BF4791CA}"/>
              </a:ext>
            </a:extLst>
          </p:cNvPr>
          <p:cNvSpPr txBox="1"/>
          <p:nvPr/>
        </p:nvSpPr>
        <p:spPr>
          <a:xfrm>
            <a:off x="691563" y="4203166"/>
            <a:ext cx="3150454" cy="307777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Node2vec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2FEFA-8039-49A9-B777-86E1ADAB51C3}"/>
              </a:ext>
            </a:extLst>
          </p:cNvPr>
          <p:cNvSpPr txBox="1"/>
          <p:nvPr/>
        </p:nvSpPr>
        <p:spPr>
          <a:xfrm>
            <a:off x="5415963" y="4203165"/>
            <a:ext cx="3150454" cy="307777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core2vec</a:t>
            </a:r>
          </a:p>
        </p:txBody>
      </p:sp>
    </p:spTree>
    <p:extLst>
      <p:ext uri="{BB962C8B-B14F-4D97-AF65-F5344CB8AC3E}">
        <p14:creationId xmlns:p14="http://schemas.microsoft.com/office/powerpoint/2010/main" val="21907765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77C591-1C69-4585-9810-E3EA77D8354E}"/>
              </a:ext>
            </a:extLst>
          </p:cNvPr>
          <p:cNvSpPr txBox="1"/>
          <p:nvPr/>
        </p:nvSpPr>
        <p:spPr>
          <a:xfrm>
            <a:off x="476410" y="1997848"/>
            <a:ext cx="8191180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800" dirty="0"/>
              <a:t>Graph Neural Network(GCN) Based Influential Node Prediction</a:t>
            </a:r>
          </a:p>
        </p:txBody>
      </p:sp>
    </p:spTree>
    <p:extLst>
      <p:ext uri="{BB962C8B-B14F-4D97-AF65-F5344CB8AC3E}">
        <p14:creationId xmlns:p14="http://schemas.microsoft.com/office/powerpoint/2010/main" val="35985353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282F2-04AB-41F2-B9BC-093B85BC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latin typeface="+mj-lt"/>
              </a:rPr>
              <a:t>GCN Overview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4B8473-AEB4-4BC5-AEB8-31D218B0163D}"/>
              </a:ext>
            </a:extLst>
          </p:cNvPr>
          <p:cNvSpPr/>
          <p:nvPr/>
        </p:nvSpPr>
        <p:spPr>
          <a:xfrm>
            <a:off x="691798" y="1045664"/>
            <a:ext cx="81719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>
                <a:latin typeface="+mn-lt"/>
              </a:rPr>
              <a:t>Generate node embeddings based on local neighborhoods</a:t>
            </a:r>
            <a:endParaRPr lang="en-IN" sz="1600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3F6FE8-DE6C-462A-86F2-0F711DBD1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8" y="1499478"/>
            <a:ext cx="7385002" cy="294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113D7E-FE73-4647-AD07-5B8C45C34B9B}"/>
              </a:ext>
            </a:extLst>
          </p:cNvPr>
          <p:cNvSpPr txBox="1"/>
          <p:nvPr/>
        </p:nvSpPr>
        <p:spPr>
          <a:xfrm>
            <a:off x="5683223" y="4884205"/>
            <a:ext cx="3180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 err="1"/>
              <a:t>Leskovec</a:t>
            </a:r>
            <a:r>
              <a:rPr lang="en-IN" dirty="0"/>
              <a:t> et. al. </a:t>
            </a:r>
          </a:p>
        </p:txBody>
      </p:sp>
    </p:spTree>
    <p:extLst>
      <p:ext uri="{BB962C8B-B14F-4D97-AF65-F5344CB8AC3E}">
        <p14:creationId xmlns:p14="http://schemas.microsoft.com/office/powerpoint/2010/main" val="22846223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7986D-9EB2-4FC9-8CBE-3746A394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latin typeface="+mj-lt"/>
              </a:rPr>
              <a:t>Aggregation Technique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58C59-2969-418A-B8E2-AC9BCCD8B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323" y="2571750"/>
            <a:ext cx="5605272" cy="1179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C05FBD-81B0-49D0-8B28-C10DDB44A853}"/>
              </a:ext>
            </a:extLst>
          </p:cNvPr>
          <p:cNvSpPr txBox="1"/>
          <p:nvPr/>
        </p:nvSpPr>
        <p:spPr>
          <a:xfrm>
            <a:off x="553250" y="1129553"/>
            <a:ext cx="8230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Node representation at k</a:t>
            </a:r>
            <a:r>
              <a:rPr lang="en-IN" baseline="30000" dirty="0"/>
              <a:t>th</a:t>
            </a:r>
            <a:r>
              <a:rPr lang="en-IN" dirty="0"/>
              <a:t> layer </a:t>
            </a:r>
            <a:r>
              <a:rPr lang="en-IN" dirty="0">
                <a:sym typeface="Wingdings" panose="05000000000000000000" pitchFamily="2" charset="2"/>
              </a:rPr>
              <a:t> Weighted aggregation of (k-1)</a:t>
            </a:r>
            <a:r>
              <a:rPr lang="en-IN" baseline="30000" dirty="0" err="1">
                <a:sym typeface="Wingdings" panose="05000000000000000000" pitchFamily="2" charset="2"/>
              </a:rPr>
              <a:t>th</a:t>
            </a:r>
            <a:r>
              <a:rPr lang="en-IN" dirty="0">
                <a:sym typeface="Wingdings" panose="05000000000000000000" pitchFamily="2" charset="2"/>
              </a:rPr>
              <a:t> layer </a:t>
            </a:r>
            <a:endParaRPr lang="en-IN" baseline="30000" dirty="0"/>
          </a:p>
        </p:txBody>
      </p:sp>
    </p:spTree>
    <p:extLst>
      <p:ext uri="{BB962C8B-B14F-4D97-AF65-F5344CB8AC3E}">
        <p14:creationId xmlns:p14="http://schemas.microsoft.com/office/powerpoint/2010/main" val="15936519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B7887-3F1F-4822-AA8A-51261CDC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j-lt"/>
              </a:rPr>
              <a:t>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DC159-1837-4636-BDCA-6F89651B6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25" y="1024058"/>
            <a:ext cx="3171650" cy="320924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0BB455-5D89-4F2E-9B7C-F44C71C8C195}"/>
              </a:ext>
            </a:extLst>
          </p:cNvPr>
          <p:cNvCxnSpPr/>
          <p:nvPr/>
        </p:nvCxnSpPr>
        <p:spPr>
          <a:xfrm flipH="1">
            <a:off x="1483018" y="1271707"/>
            <a:ext cx="706931" cy="4687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B1B228-A052-44F6-AC02-977BA7C60C64}"/>
              </a:ext>
            </a:extLst>
          </p:cNvPr>
          <p:cNvCxnSpPr>
            <a:cxnSpLocks/>
          </p:cNvCxnSpPr>
          <p:nvPr/>
        </p:nvCxnSpPr>
        <p:spPr>
          <a:xfrm flipH="1" flipV="1">
            <a:off x="1736591" y="1974796"/>
            <a:ext cx="906716" cy="691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F4B08B-9174-4A0B-9D6C-AD4FDE717A1D}"/>
              </a:ext>
            </a:extLst>
          </p:cNvPr>
          <p:cNvCxnSpPr>
            <a:cxnSpLocks/>
          </p:cNvCxnSpPr>
          <p:nvPr/>
        </p:nvCxnSpPr>
        <p:spPr>
          <a:xfrm flipV="1">
            <a:off x="774166" y="2297067"/>
            <a:ext cx="306081" cy="66322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2B42C837-7D02-494E-9FA2-4A7E068B87B3}"/>
              </a:ext>
            </a:extLst>
          </p:cNvPr>
          <p:cNvSpPr/>
          <p:nvPr/>
        </p:nvSpPr>
        <p:spPr>
          <a:xfrm>
            <a:off x="774166" y="1728907"/>
            <a:ext cx="530198" cy="491778"/>
          </a:xfrm>
          <a:prstGeom prst="arc">
            <a:avLst>
              <a:gd name="adj1" fmla="val 2954182"/>
              <a:gd name="adj2" fmla="val 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C37616DB-2F9F-431B-B741-B1B959FA1F87}"/>
              </a:ext>
            </a:extLst>
          </p:cNvPr>
          <p:cNvSpPr/>
          <p:nvPr/>
        </p:nvSpPr>
        <p:spPr>
          <a:xfrm>
            <a:off x="4902413" y="760719"/>
            <a:ext cx="1867221" cy="1045029"/>
          </a:xfrm>
          <a:prstGeom prst="flowChartProcess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A </a:t>
            </a:r>
            <a:r>
              <a:rPr lang="en-IN" sz="3200" dirty="0">
                <a:solidFill>
                  <a:schemeClr val="tx1"/>
                </a:solidFill>
                <a:sym typeface="Wingdings" panose="05000000000000000000" pitchFamily="2" charset="2"/>
              </a:rPr>
              <a:t> R</a:t>
            </a:r>
            <a:r>
              <a:rPr lang="en-IN" sz="3200" baseline="30000" dirty="0">
                <a:solidFill>
                  <a:schemeClr val="tx1"/>
                </a:solidFill>
                <a:sym typeface="Wingdings" panose="05000000000000000000" pitchFamily="2" charset="2"/>
              </a:rPr>
              <a:t>d</a:t>
            </a:r>
            <a:endParaRPr lang="en-IN" sz="3200" baseline="30000" dirty="0">
              <a:solidFill>
                <a:schemeClr val="tx1"/>
              </a:solidFill>
            </a:endParaRP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E09F7FED-A3E2-46DA-956C-E04F183F3DEB}"/>
              </a:ext>
            </a:extLst>
          </p:cNvPr>
          <p:cNvSpPr/>
          <p:nvPr/>
        </p:nvSpPr>
        <p:spPr>
          <a:xfrm>
            <a:off x="4902412" y="2499253"/>
            <a:ext cx="1867221" cy="1158347"/>
          </a:xfrm>
          <a:prstGeom prst="flowChartProcess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Use Embeddings</a:t>
            </a:r>
          </a:p>
          <a:p>
            <a:pPr algn="ctr"/>
            <a:r>
              <a:rPr lang="en-IN" b="1" dirty="0">
                <a:solidFill>
                  <a:schemeClr val="tx1"/>
                </a:solidFill>
              </a:rPr>
              <a:t>In Downstream Prediction</a:t>
            </a:r>
          </a:p>
          <a:p>
            <a:pPr algn="ctr"/>
            <a:r>
              <a:rPr lang="en-IN" b="1" dirty="0">
                <a:solidFill>
                  <a:schemeClr val="tx1"/>
                </a:solidFill>
              </a:rPr>
              <a:t>Task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6EADD8-2B71-438B-8545-F59C97BB8398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5836023" y="1805748"/>
            <a:ext cx="1" cy="69350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78C918E-B747-4089-8D25-18480F25F5B8}"/>
              </a:ext>
            </a:extLst>
          </p:cNvPr>
          <p:cNvSpPr txBox="1"/>
          <p:nvPr/>
        </p:nvSpPr>
        <p:spPr>
          <a:xfrm>
            <a:off x="3442447" y="4233304"/>
            <a:ext cx="4548948" cy="307777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Possible to perform end to end training</a:t>
            </a:r>
          </a:p>
        </p:txBody>
      </p:sp>
    </p:spTree>
    <p:extLst>
      <p:ext uri="{BB962C8B-B14F-4D97-AF65-F5344CB8AC3E}">
        <p14:creationId xmlns:p14="http://schemas.microsoft.com/office/powerpoint/2010/main" val="2872226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90A8-60A4-4258-803C-D02170E3B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00" y="111953"/>
            <a:ext cx="7771588" cy="635533"/>
          </a:xfrm>
        </p:spPr>
        <p:txBody>
          <a:bodyPr/>
          <a:lstStyle/>
          <a:p>
            <a:pPr algn="ctr"/>
            <a:r>
              <a:rPr lang="en-IN" dirty="0"/>
              <a:t>Objectives of 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3BAF1B-1DE4-48BE-AEF1-C2B45349DEE7}"/>
              </a:ext>
            </a:extLst>
          </p:cNvPr>
          <p:cNvSpPr txBox="1"/>
          <p:nvPr/>
        </p:nvSpPr>
        <p:spPr>
          <a:xfrm>
            <a:off x="420914" y="1270000"/>
            <a:ext cx="8345715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8575" cmpd="thinThick">
            <a:solidFill>
              <a:schemeClr val="accent1"/>
            </a:solidFill>
          </a:ln>
        </p:spPr>
        <p:txBody>
          <a:bodyPr wrap="square" lIns="72000" rtlCol="0">
            <a:spAutoFit/>
          </a:bodyPr>
          <a:lstStyle/>
          <a:p>
            <a:pPr algn="ctr"/>
            <a:r>
              <a:rPr lang="en-US" dirty="0"/>
              <a:t>Studying Rich Centrality clubs in Networks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B018AE-9CBF-4A24-A2B4-9E2D13B7B600}"/>
              </a:ext>
            </a:extLst>
          </p:cNvPr>
          <p:cNvSpPr txBox="1"/>
          <p:nvPr/>
        </p:nvSpPr>
        <p:spPr>
          <a:xfrm>
            <a:off x="399142" y="2153882"/>
            <a:ext cx="8345715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1750" cmpd="thickThin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Identifying influential nodes in time varying networks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16EDD-4DB5-417C-9045-AC0BBDF787B8}"/>
              </a:ext>
            </a:extLst>
          </p:cNvPr>
          <p:cNvSpPr txBox="1"/>
          <p:nvPr/>
        </p:nvSpPr>
        <p:spPr>
          <a:xfrm>
            <a:off x="399143" y="3345543"/>
            <a:ext cx="8345714" cy="307777"/>
          </a:xfrm>
          <a:prstGeom prst="rect">
            <a:avLst/>
          </a:prstGeom>
          <a:gradFill>
            <a:gsLst>
              <a:gs pos="0">
                <a:schemeClr val="accent1">
                  <a:lumMod val="12000"/>
                  <a:lumOff val="88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1750" cmpd="thickThin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Network representation learning using </a:t>
            </a:r>
            <a:r>
              <a:rPr lang="en-US" i="1" dirty="0"/>
              <a:t>k-core</a:t>
            </a:r>
            <a:r>
              <a:rPr lang="en-US" dirty="0"/>
              <a:t> structure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18052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D7B-B1FF-4AD6-A6F6-8B4C7BA17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Semi supervised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88279-5BEE-4E85-A803-8610271C0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977" y="938733"/>
            <a:ext cx="8230059" cy="381037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sz="1600" dirty="0">
                <a:latin typeface="+mn-lt"/>
              </a:rPr>
              <a:t>Our previous experiments show evidence that inner core nodes in the network act as proxy for influential nodes.</a:t>
            </a:r>
          </a:p>
          <a:p>
            <a:pPr>
              <a:buFont typeface="Wingdings" panose="05000000000000000000" pitchFamily="2" charset="2"/>
              <a:buChar char="q"/>
            </a:pPr>
            <a:endParaRPr lang="en-IN" sz="1600" dirty="0">
              <a:latin typeface="+mn-lt"/>
            </a:endParaRPr>
          </a:p>
          <a:p>
            <a:pPr marL="127000" indent="0">
              <a:buNone/>
            </a:pPr>
            <a:r>
              <a:rPr lang="en-IN" sz="1600" dirty="0">
                <a:latin typeface="+mn-lt"/>
              </a:rPr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600" dirty="0">
                <a:latin typeface="+mn-lt"/>
              </a:rPr>
              <a:t>Inner core nodes can be used as positive labels in influence prediction task</a:t>
            </a:r>
          </a:p>
          <a:p>
            <a:pPr marL="127000" indent="0">
              <a:buNone/>
            </a:pPr>
            <a:endParaRPr lang="en-IN" sz="1600" dirty="0">
              <a:latin typeface="+mn-lt"/>
            </a:endParaRPr>
          </a:p>
          <a:p>
            <a:pPr marL="127000" indent="0">
              <a:buNone/>
            </a:pPr>
            <a:endParaRPr lang="en-IN" sz="1600" dirty="0"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sz="1600" dirty="0">
                <a:latin typeface="+mn-lt"/>
              </a:rPr>
              <a:t>Similarly outer core nodes can be assigned negative labels</a:t>
            </a:r>
          </a:p>
        </p:txBody>
      </p:sp>
    </p:spTree>
    <p:extLst>
      <p:ext uri="{BB962C8B-B14F-4D97-AF65-F5344CB8AC3E}">
        <p14:creationId xmlns:p14="http://schemas.microsoft.com/office/powerpoint/2010/main" val="37155781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DAA087AA-F697-423A-92A7-63E8EF67A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147" y="476965"/>
            <a:ext cx="6815919" cy="329822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4862846-3EC6-4DEE-8606-58D1A4A74A51}"/>
              </a:ext>
            </a:extLst>
          </p:cNvPr>
          <p:cNvSpPr txBox="1"/>
          <p:nvPr/>
        </p:nvSpPr>
        <p:spPr>
          <a:xfrm>
            <a:off x="2328262" y="4110958"/>
            <a:ext cx="4195483" cy="307777"/>
          </a:xfrm>
          <a:prstGeom prst="rect">
            <a:avLst/>
          </a:prstGeom>
          <a:noFill/>
          <a:ln w="3492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Original Network</a:t>
            </a:r>
          </a:p>
        </p:txBody>
      </p:sp>
    </p:spTree>
    <p:extLst>
      <p:ext uri="{BB962C8B-B14F-4D97-AF65-F5344CB8AC3E}">
        <p14:creationId xmlns:p14="http://schemas.microsoft.com/office/powerpoint/2010/main" val="12291303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9BCA77A7-1CB8-4956-9352-BE17026F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117" y="1198708"/>
            <a:ext cx="6487641" cy="222986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9BD4A09B-8381-4542-A0B9-510A2A15B6D6}"/>
              </a:ext>
            </a:extLst>
          </p:cNvPr>
          <p:cNvSpPr txBox="1"/>
          <p:nvPr/>
        </p:nvSpPr>
        <p:spPr>
          <a:xfrm>
            <a:off x="1306286" y="4203166"/>
            <a:ext cx="6608269" cy="307777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K-core identification on original network</a:t>
            </a:r>
          </a:p>
        </p:txBody>
      </p:sp>
    </p:spTree>
    <p:extLst>
      <p:ext uri="{BB962C8B-B14F-4D97-AF65-F5344CB8AC3E}">
        <p14:creationId xmlns:p14="http://schemas.microsoft.com/office/powerpoint/2010/main" val="36117722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8DB66B8B-D569-4336-9AD1-4CC1C0DB9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39" y="1075765"/>
            <a:ext cx="6940122" cy="2334954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E1F8E263-A754-42A1-B2A0-24F034CB8B59}"/>
              </a:ext>
            </a:extLst>
          </p:cNvPr>
          <p:cNvSpPr txBox="1"/>
          <p:nvPr/>
        </p:nvSpPr>
        <p:spPr>
          <a:xfrm>
            <a:off x="1882588" y="3903489"/>
            <a:ext cx="4848625" cy="307777"/>
          </a:xfrm>
          <a:prstGeom prst="rect">
            <a:avLst/>
          </a:prstGeom>
          <a:noFill/>
          <a:ln w="444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Node labelling process</a:t>
            </a:r>
          </a:p>
        </p:txBody>
      </p:sp>
    </p:spTree>
    <p:extLst>
      <p:ext uri="{BB962C8B-B14F-4D97-AF65-F5344CB8AC3E}">
        <p14:creationId xmlns:p14="http://schemas.microsoft.com/office/powerpoint/2010/main" val="34687490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7CED3BFB-A56C-4052-A104-B195ADEB8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74" y="1012409"/>
            <a:ext cx="6508376" cy="2322677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303F0E4B-295D-47B2-A16D-02C6824EFB1E}"/>
              </a:ext>
            </a:extLst>
          </p:cNvPr>
          <p:cNvSpPr txBox="1"/>
          <p:nvPr/>
        </p:nvSpPr>
        <p:spPr>
          <a:xfrm>
            <a:off x="456682" y="3910742"/>
            <a:ext cx="8230636" cy="307777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Top 3 nodes with positive predictions  in terms of SoftMax probabilities </a:t>
            </a:r>
          </a:p>
        </p:txBody>
      </p:sp>
    </p:spTree>
    <p:extLst>
      <p:ext uri="{BB962C8B-B14F-4D97-AF65-F5344CB8AC3E}">
        <p14:creationId xmlns:p14="http://schemas.microsoft.com/office/powerpoint/2010/main" val="20415019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A4FB7-BE0F-4B14-8DED-A7D78E65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Core Based Masking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3CC20-8C4D-4AD4-8603-177DB041E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50" y="1061485"/>
            <a:ext cx="4646295" cy="571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33FDA6-6ADA-4AB9-9B01-AAE4B8DB4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763" y="1853756"/>
            <a:ext cx="1727790" cy="11518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937272-9524-4FE8-BF64-AD5E16EB15B8}"/>
              </a:ext>
            </a:extLst>
          </p:cNvPr>
          <p:cNvSpPr txBox="1"/>
          <p:nvPr/>
        </p:nvSpPr>
        <p:spPr>
          <a:xfrm>
            <a:off x="691675" y="1800288"/>
            <a:ext cx="988695" cy="39386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where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681E6-9EF7-46E0-8F94-0C92AB1DF343}"/>
              </a:ext>
            </a:extLst>
          </p:cNvPr>
          <p:cNvSpPr txBox="1"/>
          <p:nvPr/>
        </p:nvSpPr>
        <p:spPr>
          <a:xfrm>
            <a:off x="3469905" y="2808686"/>
            <a:ext cx="5122222" cy="393860"/>
          </a:xfrm>
          <a:prstGeom prst="rect">
            <a:avLst/>
          </a:prstGeom>
          <a:solidFill>
            <a:schemeClr val="lt1"/>
          </a:solidFill>
          <a:ln w="444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We introduce masking to remove high core distant edges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FE3FDA-AC5E-4554-8C42-6B4E1787D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931" y="3236535"/>
            <a:ext cx="3742284" cy="7757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405D57-DE6C-4286-9492-F64194A56742}"/>
              </a:ext>
            </a:extLst>
          </p:cNvPr>
          <p:cNvSpPr txBox="1"/>
          <p:nvPr/>
        </p:nvSpPr>
        <p:spPr>
          <a:xfrm>
            <a:off x="1517931" y="3921503"/>
            <a:ext cx="3478931" cy="39386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Where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6C6677-94E4-4B60-9EC2-F04B8C866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981" y="4342358"/>
            <a:ext cx="3109072" cy="26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723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4A540-3663-471E-826C-D860C5A72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E50B39D-6159-4DAE-B426-E9DE06408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934511"/>
              </p:ext>
            </p:extLst>
          </p:nvPr>
        </p:nvGraphicFramePr>
        <p:xfrm>
          <a:off x="1068081" y="1492570"/>
          <a:ext cx="6977105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421">
                  <a:extLst>
                    <a:ext uri="{9D8B030D-6E8A-4147-A177-3AD203B41FA5}">
                      <a16:colId xmlns:a16="http://schemas.microsoft.com/office/drawing/2014/main" val="3353289984"/>
                    </a:ext>
                  </a:extLst>
                </a:gridCol>
                <a:gridCol w="1395421">
                  <a:extLst>
                    <a:ext uri="{9D8B030D-6E8A-4147-A177-3AD203B41FA5}">
                      <a16:colId xmlns:a16="http://schemas.microsoft.com/office/drawing/2014/main" val="280820255"/>
                    </a:ext>
                  </a:extLst>
                </a:gridCol>
                <a:gridCol w="1395421">
                  <a:extLst>
                    <a:ext uri="{9D8B030D-6E8A-4147-A177-3AD203B41FA5}">
                      <a16:colId xmlns:a16="http://schemas.microsoft.com/office/drawing/2014/main" val="2863697708"/>
                    </a:ext>
                  </a:extLst>
                </a:gridCol>
                <a:gridCol w="1395421">
                  <a:extLst>
                    <a:ext uri="{9D8B030D-6E8A-4147-A177-3AD203B41FA5}">
                      <a16:colId xmlns:a16="http://schemas.microsoft.com/office/drawing/2014/main" val="833726684"/>
                    </a:ext>
                  </a:extLst>
                </a:gridCol>
                <a:gridCol w="1395421">
                  <a:extLst>
                    <a:ext uri="{9D8B030D-6E8A-4147-A177-3AD203B41FA5}">
                      <a16:colId xmlns:a16="http://schemas.microsoft.com/office/drawing/2014/main" val="3623402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GCN (CC)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GCN(BC)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Masked GCN (CC)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Masked GCN (BC)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541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Caida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43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Protein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121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Hepth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522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Hepph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37591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4736421-6AB9-4A41-9348-D61396097A09}"/>
              </a:ext>
            </a:extLst>
          </p:cNvPr>
          <p:cNvSpPr txBox="1"/>
          <p:nvPr/>
        </p:nvSpPr>
        <p:spPr>
          <a:xfrm>
            <a:off x="2543415" y="3972645"/>
            <a:ext cx="4487476" cy="307777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Precision@20</a:t>
            </a:r>
          </a:p>
        </p:txBody>
      </p:sp>
    </p:spTree>
    <p:extLst>
      <p:ext uri="{BB962C8B-B14F-4D97-AF65-F5344CB8AC3E}">
        <p14:creationId xmlns:p14="http://schemas.microsoft.com/office/powerpoint/2010/main" val="38126308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3C867-6E27-4BFC-B618-1280792A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 of Chapter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A034EF-A999-4517-9329-3610A7F40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977" y="938733"/>
            <a:ext cx="8387346" cy="3810373"/>
          </a:xfrm>
        </p:spPr>
        <p:txBody>
          <a:bodyPr/>
          <a:lstStyle/>
          <a:p>
            <a:r>
              <a:rPr lang="en-IN" sz="1600" dirty="0">
                <a:latin typeface="+mn-lt"/>
              </a:rPr>
              <a:t>We design a novel network embedding model Core2vec with a unique exploration strategy for context nodes guided by global information. </a:t>
            </a:r>
          </a:p>
          <a:p>
            <a:pPr marL="127000" indent="0">
              <a:buNone/>
            </a:pPr>
            <a:endParaRPr lang="en-IN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We illustrate an application of our embedding in word analogy task, where compare similar words scored by our method against manual curated gold standard scores</a:t>
            </a:r>
          </a:p>
          <a:p>
            <a:endParaRPr lang="en-IN" dirty="0"/>
          </a:p>
          <a:p>
            <a:r>
              <a:rPr lang="en-US" sz="1600" dirty="0">
                <a:latin typeface="+mn-lt"/>
              </a:rPr>
              <a:t>A novel SSL approach for ranking influential nodes based on core-periphery structure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64036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2DC35-902E-4365-8917-47CA14952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Acknowledgement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757E6-1B7A-40F3-918D-B8589C4E4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977" y="938733"/>
            <a:ext cx="8387346" cy="3810373"/>
          </a:xfrm>
        </p:spPr>
        <p:txBody>
          <a:bodyPr/>
          <a:lstStyle/>
          <a:p>
            <a:r>
              <a:rPr lang="en-IN" sz="1600" dirty="0">
                <a:latin typeface="+mn-lt"/>
              </a:rPr>
              <a:t>I would like to thank all collaborators especially </a:t>
            </a:r>
            <a:r>
              <a:rPr lang="en-IN" sz="1600" dirty="0" err="1">
                <a:latin typeface="+mn-lt"/>
              </a:rPr>
              <a:t>Dr.</a:t>
            </a:r>
            <a:r>
              <a:rPr lang="en-IN" sz="1600" dirty="0">
                <a:latin typeface="+mn-lt"/>
              </a:rPr>
              <a:t> Sanjukta </a:t>
            </a:r>
            <a:r>
              <a:rPr lang="en-IN" sz="1600" dirty="0" err="1">
                <a:latin typeface="+mn-lt"/>
              </a:rPr>
              <a:t>Bhowmick</a:t>
            </a:r>
            <a:r>
              <a:rPr lang="en-IN" sz="1600" dirty="0">
                <a:latin typeface="+mn-lt"/>
              </a:rPr>
              <a:t> for fruitful discussions in various stages of this thesis.</a:t>
            </a:r>
          </a:p>
          <a:p>
            <a:endParaRPr lang="en-IN" sz="1600" dirty="0">
              <a:latin typeface="+mn-lt"/>
            </a:endParaRPr>
          </a:p>
          <a:p>
            <a:pPr marL="127000" indent="0">
              <a:buNone/>
            </a:pPr>
            <a:endParaRPr lang="en-IN" sz="1600" dirty="0">
              <a:latin typeface="+mn-lt"/>
            </a:endParaRPr>
          </a:p>
          <a:p>
            <a:r>
              <a:rPr lang="en-IN" sz="1600" dirty="0">
                <a:latin typeface="+mn-lt"/>
              </a:rPr>
              <a:t>Funding agencies such as ACM IARCS, SIGIR, Microsoft, </a:t>
            </a:r>
            <a:r>
              <a:rPr lang="en-IN" sz="1600" dirty="0" err="1">
                <a:latin typeface="+mn-lt"/>
              </a:rPr>
              <a:t>Cnerg</a:t>
            </a:r>
            <a:r>
              <a:rPr lang="en-IN" sz="1600" dirty="0">
                <a:latin typeface="+mn-lt"/>
              </a:rPr>
              <a:t> Travel Grant for funding my travel in conferences</a:t>
            </a:r>
          </a:p>
        </p:txBody>
      </p:sp>
    </p:spTree>
    <p:extLst>
      <p:ext uri="{BB962C8B-B14F-4D97-AF65-F5344CB8AC3E}">
        <p14:creationId xmlns:p14="http://schemas.microsoft.com/office/powerpoint/2010/main" val="3039723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CA7F8-4C91-4BA0-8C73-5BA0AD2B3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77" y="100331"/>
            <a:ext cx="8230059" cy="488897"/>
          </a:xfrm>
        </p:spPr>
        <p:txBody>
          <a:bodyPr/>
          <a:lstStyle/>
          <a:p>
            <a:r>
              <a:rPr lang="en-IN" dirty="0"/>
              <a:t>Publications from this 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6DF9A-6C4D-4C7B-8CF0-0E69B06BE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977" y="938733"/>
            <a:ext cx="8230059" cy="3810373"/>
          </a:xfrm>
        </p:spPr>
        <p:txBody>
          <a:bodyPr/>
          <a:lstStyle/>
          <a:p>
            <a:r>
              <a:rPr lang="en-IN" sz="1200" b="1" i="1" dirty="0">
                <a:latin typeface="+mn-lt"/>
              </a:rPr>
              <a:t>Soumya Sarkar</a:t>
            </a:r>
            <a:r>
              <a:rPr lang="en-IN" sz="1200" dirty="0">
                <a:latin typeface="+mn-lt"/>
              </a:rPr>
              <a:t>, Sandipan </a:t>
            </a:r>
            <a:r>
              <a:rPr lang="en-IN" sz="1200" dirty="0" err="1">
                <a:latin typeface="+mn-lt"/>
              </a:rPr>
              <a:t>Sikdar</a:t>
            </a:r>
            <a:r>
              <a:rPr lang="en-IN" sz="1200" dirty="0">
                <a:latin typeface="+mn-lt"/>
              </a:rPr>
              <a:t>, Sanjukta </a:t>
            </a:r>
            <a:r>
              <a:rPr lang="en-IN" sz="1200" dirty="0" err="1">
                <a:latin typeface="+mn-lt"/>
              </a:rPr>
              <a:t>Bhowmick</a:t>
            </a:r>
            <a:r>
              <a:rPr lang="en-IN" sz="1200" dirty="0">
                <a:latin typeface="+mn-lt"/>
              </a:rPr>
              <a:t>, and </a:t>
            </a:r>
            <a:r>
              <a:rPr lang="en-IN" sz="1200" dirty="0" err="1">
                <a:latin typeface="+mn-lt"/>
              </a:rPr>
              <a:t>Animesh</a:t>
            </a:r>
            <a:r>
              <a:rPr lang="en-IN" sz="1200" dirty="0">
                <a:latin typeface="+mn-lt"/>
              </a:rPr>
              <a:t> Mukherjee. Using core-periphery structure to predict high centrality nodes in time-varying networks. Data Mining and Knowledge Discovery 32, no. 5 (2018): 1368-1396. accepted in ECML PKDD 2018 Journal Track.</a:t>
            </a:r>
          </a:p>
          <a:p>
            <a:endParaRPr lang="en-IN" sz="1200" dirty="0">
              <a:latin typeface="+mn-lt"/>
            </a:endParaRPr>
          </a:p>
          <a:p>
            <a:r>
              <a:rPr lang="en-IN" sz="1200" b="1" i="1" dirty="0">
                <a:latin typeface="+mn-lt"/>
              </a:rPr>
              <a:t>Soumya Sarkar</a:t>
            </a:r>
            <a:r>
              <a:rPr lang="en-IN" sz="1200" dirty="0">
                <a:latin typeface="+mn-lt"/>
              </a:rPr>
              <a:t>, Sanjukta </a:t>
            </a:r>
            <a:r>
              <a:rPr lang="en-IN" sz="1200" dirty="0" err="1">
                <a:latin typeface="+mn-lt"/>
              </a:rPr>
              <a:t>Bhowmick</a:t>
            </a:r>
            <a:r>
              <a:rPr lang="en-IN" sz="1200" dirty="0">
                <a:latin typeface="+mn-lt"/>
              </a:rPr>
              <a:t>, and </a:t>
            </a:r>
            <a:r>
              <a:rPr lang="en-IN" sz="1200" dirty="0" err="1">
                <a:latin typeface="+mn-lt"/>
              </a:rPr>
              <a:t>Animesh</a:t>
            </a:r>
            <a:r>
              <a:rPr lang="en-IN" sz="1200" dirty="0">
                <a:latin typeface="+mn-lt"/>
              </a:rPr>
              <a:t> Mukherjee On Rich Clubs of Path-Based Centralities in Networks In Proceedings of the 27th ACM International Conference on Information and Knowledge Management, pp. 567-576. ACM, 2018.</a:t>
            </a:r>
          </a:p>
          <a:p>
            <a:pPr marL="127000" indent="0">
              <a:buNone/>
            </a:pPr>
            <a:endParaRPr lang="en-IN" sz="1200" dirty="0">
              <a:latin typeface="+mn-lt"/>
            </a:endParaRPr>
          </a:p>
          <a:p>
            <a:r>
              <a:rPr lang="en-IN" sz="1200" b="1" i="1" dirty="0">
                <a:latin typeface="+mn-lt"/>
              </a:rPr>
              <a:t>Soumya Sarkar</a:t>
            </a:r>
            <a:r>
              <a:rPr lang="en-IN" sz="1200" dirty="0">
                <a:latin typeface="+mn-lt"/>
              </a:rPr>
              <a:t>,  Aditya Bhagwat , </a:t>
            </a:r>
            <a:r>
              <a:rPr lang="en-IN" sz="1200" dirty="0" err="1">
                <a:latin typeface="+mn-lt"/>
              </a:rPr>
              <a:t>Animesh</a:t>
            </a:r>
            <a:r>
              <a:rPr lang="en-IN" sz="1200" dirty="0">
                <a:latin typeface="+mn-lt"/>
              </a:rPr>
              <a:t> Mukherjee Core2Vec: A Core-Preserving Feature Learning Framework for Networks. In 2018 IEEE/ACM International Conference on Advances in Social Networks Analysis and Mining (ASONAM), pp. 487-490. IEEE, 2018.</a:t>
            </a:r>
          </a:p>
          <a:p>
            <a:endParaRPr lang="en-IN" sz="1200" dirty="0">
              <a:latin typeface="+mn-lt"/>
            </a:endParaRPr>
          </a:p>
          <a:p>
            <a:r>
              <a:rPr lang="en-IN" sz="1200" b="1" i="1" dirty="0">
                <a:latin typeface="+mn-lt"/>
              </a:rPr>
              <a:t>Soumya Sarkar</a:t>
            </a:r>
            <a:r>
              <a:rPr lang="en-IN" sz="1200" dirty="0">
                <a:latin typeface="+mn-lt"/>
              </a:rPr>
              <a:t>, Aditya Bhagwat, and </a:t>
            </a:r>
            <a:r>
              <a:rPr lang="en-IN" sz="1200" dirty="0" err="1">
                <a:latin typeface="+mn-lt"/>
              </a:rPr>
              <a:t>Animesh</a:t>
            </a:r>
            <a:r>
              <a:rPr lang="en-IN" sz="1200" dirty="0">
                <a:latin typeface="+mn-lt"/>
              </a:rPr>
              <a:t> Mukherjee. A core-periphery structure based network embedding approach. (Communicated to SNAM ).</a:t>
            </a:r>
          </a:p>
          <a:p>
            <a:endParaRPr lang="en-IN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2343004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10908</TotalTime>
  <Words>3488</Words>
  <Application>Microsoft Office PowerPoint</Application>
  <PresentationFormat>On-screen Show (16:9)</PresentationFormat>
  <Paragraphs>666</Paragraphs>
  <Slides>101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5" baseType="lpstr">
      <vt:lpstr>Abyssinica SIL</vt:lpstr>
      <vt:lpstr>Calibri</vt:lpstr>
      <vt:lpstr>Cambria Math</vt:lpstr>
      <vt:lpstr>Old Standard TT</vt:lpstr>
      <vt:lpstr>Arial</vt:lpstr>
      <vt:lpstr>Arial Black</vt:lpstr>
      <vt:lpstr>Helvetica Neue Light</vt:lpstr>
      <vt:lpstr>Times New Roman</vt:lpstr>
      <vt:lpstr>Noto Sans Symbols</vt:lpstr>
      <vt:lpstr>Wingdings</vt:lpstr>
      <vt:lpstr>Tahoma</vt:lpstr>
      <vt:lpstr>Helvetica Neue</vt:lpstr>
      <vt:lpstr>Garamond</vt:lpstr>
      <vt:lpstr>Edge</vt:lpstr>
      <vt:lpstr>Investigating core periphery structure for  centrality resilience, prediction and representation learning</vt:lpstr>
      <vt:lpstr>Networks are Ubiquitous</vt:lpstr>
      <vt:lpstr>PowerPoint Presentation</vt:lpstr>
      <vt:lpstr>Centrality</vt:lpstr>
      <vt:lpstr>Problems</vt:lpstr>
      <vt:lpstr>PowerPoint Presentation</vt:lpstr>
      <vt:lpstr>PowerPoint Presentation</vt:lpstr>
      <vt:lpstr>PowerPoint Presentation</vt:lpstr>
      <vt:lpstr>Objectives of thesis</vt:lpstr>
      <vt:lpstr>PowerPoint Presentation</vt:lpstr>
      <vt:lpstr>Hypothesis</vt:lpstr>
      <vt:lpstr>RQ1: High core → High centrality ?</vt:lpstr>
      <vt:lpstr>RQ2: High Core in Communities</vt:lpstr>
      <vt:lpstr>PowerPoint Presentation</vt:lpstr>
      <vt:lpstr>PowerPoint Presentation</vt:lpstr>
      <vt:lpstr>Key Takeaways</vt:lpstr>
      <vt:lpstr>RQ3: Information through inner core</vt:lpstr>
      <vt:lpstr>PowerPoint Presentation</vt:lpstr>
      <vt:lpstr>PowerPoint Presentation</vt:lpstr>
      <vt:lpstr>Key Takeaways</vt:lpstr>
      <vt:lpstr>Cheeger’s constant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</vt:lpstr>
      <vt:lpstr>Diffusion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Robustness Task</vt:lpstr>
      <vt:lpstr>PowerPoint Presentation</vt:lpstr>
      <vt:lpstr>PowerPoint Presentation</vt:lpstr>
      <vt:lpstr>PowerPoint Presentation</vt:lpstr>
      <vt:lpstr>Scattered RCC</vt:lpstr>
      <vt:lpstr>PowerPoint Presentation</vt:lpstr>
      <vt:lpstr>PowerPoint Presentation</vt:lpstr>
      <vt:lpstr>Summary of Chapter</vt:lpstr>
      <vt:lpstr>PowerPoint Presentation</vt:lpstr>
      <vt:lpstr>Motivation</vt:lpstr>
      <vt:lpstr>Motivation</vt:lpstr>
      <vt:lpstr>Problem Statement</vt:lpstr>
      <vt:lpstr>Hypothesis</vt:lpstr>
      <vt:lpstr>Metrics 1</vt:lpstr>
      <vt:lpstr>Metrics </vt:lpstr>
      <vt:lpstr>Metrics</vt:lpstr>
      <vt:lpstr>Distribution Computation</vt:lpstr>
      <vt:lpstr>Datasets</vt:lpstr>
      <vt:lpstr>Classification Framework Overview</vt:lpstr>
      <vt:lpstr>PowerPoint Presentation</vt:lpstr>
      <vt:lpstr>Prediction Framework</vt:lpstr>
      <vt:lpstr>Prediction Framework</vt:lpstr>
      <vt:lpstr>PowerPoint Presentation</vt:lpstr>
      <vt:lpstr>PowerPoint Presentation</vt:lpstr>
      <vt:lpstr>PowerPoint Presentation</vt:lpstr>
      <vt:lpstr>Predicting top central nodes</vt:lpstr>
      <vt:lpstr>PowerPoint Presentation</vt:lpstr>
      <vt:lpstr>Validation</vt:lpstr>
      <vt:lpstr>Validation</vt:lpstr>
      <vt:lpstr>Validation</vt:lpstr>
      <vt:lpstr>PowerPoint Presentation</vt:lpstr>
      <vt:lpstr>PowerPoint Presentation</vt:lpstr>
      <vt:lpstr>Summary of Chapter</vt:lpstr>
      <vt:lpstr>PowerPoint Presentation</vt:lpstr>
      <vt:lpstr>Node Embeddings</vt:lpstr>
      <vt:lpstr>Problem Setup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Core based Random Walker</vt:lpstr>
      <vt:lpstr>Core based Random Walker</vt:lpstr>
      <vt:lpstr>Core based Random Walker</vt:lpstr>
      <vt:lpstr>Metrics</vt:lpstr>
      <vt:lpstr>Embedding comparison</vt:lpstr>
      <vt:lpstr>Word Similarity Task</vt:lpstr>
      <vt:lpstr>Word Association networks</vt:lpstr>
      <vt:lpstr>Gold standard word pairs </vt:lpstr>
      <vt:lpstr>Evaluation method</vt:lpstr>
      <vt:lpstr>Results</vt:lpstr>
      <vt:lpstr>PCA transformed </vt:lpstr>
      <vt:lpstr>PowerPoint Presentation</vt:lpstr>
      <vt:lpstr>GCN Overview</vt:lpstr>
      <vt:lpstr>Aggregation Technique</vt:lpstr>
      <vt:lpstr>Application</vt:lpstr>
      <vt:lpstr>Semi supervised Approach</vt:lpstr>
      <vt:lpstr>PowerPoint Presentation</vt:lpstr>
      <vt:lpstr>PowerPoint Presentation</vt:lpstr>
      <vt:lpstr>PowerPoint Presentation</vt:lpstr>
      <vt:lpstr>PowerPoint Presentation</vt:lpstr>
      <vt:lpstr>Core Based Masking</vt:lpstr>
      <vt:lpstr>Results</vt:lpstr>
      <vt:lpstr>Summary of Chapter</vt:lpstr>
      <vt:lpstr>Acknowledgement</vt:lpstr>
      <vt:lpstr>Publications from this Thesis</vt:lpstr>
      <vt:lpstr>Publications outside Thesis</vt:lpstr>
      <vt:lpstr>Publications outside Thesis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multiple core periphery pairs in networks</dc:title>
  <dc:creator>Soumya_pc</dc:creator>
  <cp:lastModifiedBy>Soumya Sarkar</cp:lastModifiedBy>
  <cp:revision>214</cp:revision>
  <dcterms:modified xsi:type="dcterms:W3CDTF">2020-08-27T20:12:24Z</dcterms:modified>
</cp:coreProperties>
</file>